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34"/>
  </p:notesMasterIdLst>
  <p:handoutMasterIdLst>
    <p:handoutMasterId r:id="rId35"/>
  </p:handoutMasterIdLst>
  <p:sldIdLst>
    <p:sldId id="257" r:id="rId5"/>
    <p:sldId id="384" r:id="rId6"/>
    <p:sldId id="389" r:id="rId7"/>
    <p:sldId id="317" r:id="rId8"/>
    <p:sldId id="436" r:id="rId9"/>
    <p:sldId id="419" r:id="rId10"/>
    <p:sldId id="450" r:id="rId11"/>
    <p:sldId id="464" r:id="rId12"/>
    <p:sldId id="429" r:id="rId13"/>
    <p:sldId id="420" r:id="rId14"/>
    <p:sldId id="431" r:id="rId15"/>
    <p:sldId id="448" r:id="rId16"/>
    <p:sldId id="437" r:id="rId17"/>
    <p:sldId id="438" r:id="rId18"/>
    <p:sldId id="439" r:id="rId19"/>
    <p:sldId id="440" r:id="rId20"/>
    <p:sldId id="446" r:id="rId21"/>
    <p:sldId id="434" r:id="rId22"/>
    <p:sldId id="435" r:id="rId23"/>
    <p:sldId id="423" r:id="rId24"/>
    <p:sldId id="425" r:id="rId25"/>
    <p:sldId id="422" r:id="rId26"/>
    <p:sldId id="470" r:id="rId27"/>
    <p:sldId id="471" r:id="rId28"/>
    <p:sldId id="451" r:id="rId29"/>
    <p:sldId id="469" r:id="rId30"/>
    <p:sldId id="466" r:id="rId31"/>
    <p:sldId id="472" r:id="rId32"/>
    <p:sldId id="391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4C7E"/>
    <a:srgbClr val="8C8CA6"/>
    <a:srgbClr val="8C8CA5"/>
    <a:srgbClr val="717199"/>
    <a:srgbClr val="8D8DA7"/>
    <a:srgbClr val="514D7F"/>
    <a:srgbClr val="4F4B7D"/>
    <a:srgbClr val="1B192E"/>
    <a:srgbClr val="72729A"/>
    <a:srgbClr val="A3A3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1" autoAdjust="0"/>
    <p:restoredTop sz="93725" autoAdjust="0"/>
  </p:normalViewPr>
  <p:slideViewPr>
    <p:cSldViewPr snapToGrid="0">
      <p:cViewPr varScale="1">
        <p:scale>
          <a:sx n="45" d="100"/>
          <a:sy n="45" d="100"/>
        </p:scale>
        <p:origin x="29" y="7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7.png>
</file>

<file path=ppt/media/image28.pn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7/7/2022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09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9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36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37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19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09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04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626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Previous slide Hash:  Current slide Hash: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Previous slide Hash:  Current slide Hash: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free-powerpoint-templates-design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5161935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29084" y="3942325"/>
            <a:ext cx="6577781" cy="2704281"/>
          </a:xfrm>
        </p:spPr>
        <p:txBody>
          <a:bodyPr>
            <a:normAutofit/>
          </a:bodyPr>
          <a:lstStyle/>
          <a:p>
            <a:r>
              <a:rPr lang="el-GR" sz="1800" dirty="0"/>
              <a:t>				Δημήτρης Κυριάκου</a:t>
            </a:r>
          </a:p>
          <a:p>
            <a:r>
              <a:rPr lang="el-GR" sz="1800" dirty="0"/>
              <a:t>Επιβλέπων Καθηγητής: 	</a:t>
            </a:r>
            <a:r>
              <a:rPr lang="el-GR" sz="1800" dirty="0" err="1"/>
              <a:t>Καθ</a:t>
            </a:r>
            <a:r>
              <a:rPr lang="el-GR" sz="1800" dirty="0"/>
              <a:t>. Συμεών Παπαβασιλείου</a:t>
            </a:r>
          </a:p>
          <a:p>
            <a:r>
              <a:rPr lang="el-GR" sz="1800" dirty="0"/>
              <a:t>Επιβλέποντες: 		Δρ. Αναστάσιος Ζαφειρόπουλος</a:t>
            </a:r>
          </a:p>
          <a:p>
            <a:r>
              <a:rPr lang="el-GR" sz="1800" dirty="0"/>
              <a:t>				Υπ. </a:t>
            </a:r>
            <a:r>
              <a:rPr lang="el-GR" sz="1800" dirty="0" err="1"/>
              <a:t>Διδ</a:t>
            </a:r>
            <a:r>
              <a:rPr lang="el-GR" sz="1800" dirty="0"/>
              <a:t>. Ελένη </a:t>
            </a:r>
            <a:r>
              <a:rPr lang="el-GR" sz="1800" dirty="0" err="1"/>
              <a:t>Φωτοπούλου</a:t>
            </a:r>
            <a:endParaRPr lang="en-US" sz="1800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4E364124-75EE-DA35-A682-D217555187DF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 0000000000000000000000000000000000000000000000000000000000000000 </a:t>
            </a:r>
            <a:br>
              <a:rPr lang="en-US" sz="1000" dirty="0"/>
            </a:br>
            <a:r>
              <a:rPr lang="en-US" sz="1000" dirty="0"/>
              <a:t>Current slide Hash: 0f0531f17b94dcbafe3901510b984477986ad3788f32c0a9a3f1df53afeeb34d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47070" y="304800"/>
            <a:ext cx="6577781" cy="2408903"/>
          </a:xfrm>
        </p:spPr>
        <p:txBody>
          <a:bodyPr anchor="b" anchorCtr="0">
            <a:normAutofit/>
          </a:bodyPr>
          <a:lstStyle/>
          <a:p>
            <a:r>
              <a:rPr lang="el-GR" sz="4000" dirty="0"/>
              <a:t>Αξιοποίηση </a:t>
            </a:r>
            <a:br>
              <a:rPr lang="en-US" sz="4000" dirty="0"/>
            </a:br>
            <a:r>
              <a:rPr lang="el-GR" sz="4000" dirty="0"/>
              <a:t>συστημάτων Blockchain </a:t>
            </a:r>
            <a:br>
              <a:rPr lang="en-US" sz="4000" dirty="0"/>
            </a:br>
            <a:r>
              <a:rPr lang="el-GR" sz="4000" dirty="0"/>
              <a:t>για εκπαίδευση μοντέλων μηχανικής μάθησης</a:t>
            </a:r>
            <a:endParaRPr lang="en-US" sz="4000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37DE4214-3B60-146E-3A9A-104B9ED1CCC2}"/>
              </a:ext>
            </a:extLst>
          </p:cNvPr>
          <p:cNvSpPr txBox="1">
            <a:spLocks/>
          </p:cNvSpPr>
          <p:nvPr/>
        </p:nvSpPr>
        <p:spPr>
          <a:xfrm>
            <a:off x="8917858" y="6553199"/>
            <a:ext cx="3190474" cy="30480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sz="1000" dirty="0"/>
              <a:t>7 Ιουλίου 2022</a:t>
            </a:r>
            <a:r>
              <a:rPr lang="en-US" sz="1000" dirty="0"/>
              <a:t> – Ethereum Block: 15,094,324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404935"/>
            <a:ext cx="8168264" cy="837030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3. Εφαρμογή </a:t>
            </a:r>
            <a:r>
              <a:rPr lang="en-US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DEMOS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830" y="3458391"/>
            <a:ext cx="5992177" cy="2851921"/>
          </a:xfrm>
        </p:spPr>
        <p:txBody>
          <a:bodyPr vert="horz" wrap="square" lIns="0" tIns="0" rIns="0" bIns="0" rtlCol="0"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l-GR" dirty="0"/>
              <a:t>Πρόβλημα</a:t>
            </a:r>
            <a:endParaRPr lang="en-US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kern="1200" dirty="0">
                <a:latin typeface="+mn-lt"/>
                <a:ea typeface="+mn-ea"/>
                <a:cs typeface="+mn-cs"/>
              </a:rPr>
              <a:t>Κεντρική ιδέα</a:t>
            </a:r>
            <a:endParaRPr lang="en-US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dirty="0"/>
              <a:t>Τύποι χρηστών</a:t>
            </a:r>
            <a:endParaRPr lang="el-GR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dirty="0"/>
              <a:t>Μηχανισμός Κινήτρου</a:t>
            </a:r>
            <a:endParaRPr lang="el-GR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kern="1200" dirty="0">
                <a:latin typeface="+mn-lt"/>
                <a:ea typeface="+mn-ea"/>
                <a:cs typeface="+mn-cs"/>
              </a:rPr>
              <a:t>Μοντέλο Νευρωνικού Δικτύου</a:t>
            </a:r>
            <a:endParaRPr lang="en-US" kern="1200" dirty="0"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kern="1200" dirty="0">
                <a:latin typeface="+mn-lt"/>
                <a:ea typeface="+mn-ea"/>
                <a:cs typeface="+mn-cs"/>
              </a:rPr>
              <a:t>Υλοποίηση</a:t>
            </a: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A96F7FE9-A2D2-4702-05BB-34835EE66638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af6d2dcba8c3005022e5bad98f3fbcd2908e8ac903ad43c6e184ae9edeff1421 </a:t>
            </a:r>
            <a:br>
              <a:rPr lang="en-US" sz="1000" dirty="0"/>
            </a:br>
            <a:r>
              <a:rPr lang="en-US" sz="1000" dirty="0"/>
              <a:t>Current slide Hash: 03f2e9c200d1ae4509e371ad3a659245e1abc1e9cccc3b5fd8c33e6b3e4ce5c1 </a:t>
            </a:r>
          </a:p>
        </p:txBody>
      </p:sp>
    </p:spTree>
    <p:extLst>
      <p:ext uri="{BB962C8B-B14F-4D97-AF65-F5344CB8AC3E}">
        <p14:creationId xmlns:p14="http://schemas.microsoft.com/office/powerpoint/2010/main" val="3706994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Πρόβλημα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C736DC-1A72-8D68-1D86-CF32F7A4910C}"/>
              </a:ext>
            </a:extLst>
          </p:cNvPr>
          <p:cNvSpPr txBox="1"/>
          <p:nvPr/>
        </p:nvSpPr>
        <p:spPr>
          <a:xfrm>
            <a:off x="457200" y="1554480"/>
            <a:ext cx="111839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Στόχος κάθε μοντέλου Μηχανικής Μάθησης είναι η βελτίωση της απόδοσής του. Μέσα από αυτή τη διπλωματική εργασία διερευνήθηκαν τρόποι με τους οποίους θα μπορούσαν να αξιοποιηθούν </a:t>
            </a:r>
            <a:r>
              <a:rPr lang="el-GR" b="1" u="sng" dirty="0"/>
              <a:t>συστήματα </a:t>
            </a:r>
            <a:r>
              <a:rPr lang="en-US" b="1" u="sng" dirty="0"/>
              <a:t>Blockchain </a:t>
            </a:r>
            <a:r>
              <a:rPr lang="el-GR" u="sng" dirty="0"/>
              <a:t>για την </a:t>
            </a:r>
            <a:r>
              <a:rPr lang="el-GR" b="1" u="sng" dirty="0"/>
              <a:t>εκπαίδευση</a:t>
            </a:r>
            <a:r>
              <a:rPr lang="el-GR" u="sng" dirty="0"/>
              <a:t> και </a:t>
            </a:r>
            <a:r>
              <a:rPr lang="el-GR" b="1" u="sng" dirty="0"/>
              <a:t>βελτίωση</a:t>
            </a:r>
            <a:r>
              <a:rPr lang="el-GR" u="sng" dirty="0"/>
              <a:t> τέτοιων </a:t>
            </a:r>
            <a:r>
              <a:rPr lang="el-GR" b="1" u="sng" dirty="0"/>
              <a:t>μοντέλων Μηχανικής Μάθησης</a:t>
            </a:r>
            <a:r>
              <a:rPr lang="el-GR" u="sng" dirty="0"/>
              <a:t>.</a:t>
            </a:r>
            <a:r>
              <a:rPr lang="el-GR" dirty="0"/>
              <a:t> </a:t>
            </a:r>
          </a:p>
          <a:p>
            <a:endParaRPr lang="el-GR" dirty="0"/>
          </a:p>
          <a:p>
            <a:r>
              <a:rPr lang="el-GR" dirty="0"/>
              <a:t>Μία κύρια μέθοδος βελτίωσης της απόδοσης είναι μέσω του εμπλουτισμού του συνόλου δεδομένων εκπαίδευσης. Η συλλογή δεδομένων εκπαίδευσης είναι μια απλή αλλά χρονοβόρα διαδικασία και είναι απαραίτητο να γίνει καλή αξιολόγηση των δεδομένων. Αυτό την καθιστά δύσκολη όταν γίνεται από ένα και μόνο χρήστη.</a:t>
            </a:r>
          </a:p>
          <a:p>
            <a:endParaRPr lang="el-GR" dirty="0"/>
          </a:p>
          <a:p>
            <a:r>
              <a:rPr lang="el-GR" dirty="0"/>
              <a:t>Ως εκ τούτου δημιουργήθηκε το </a:t>
            </a:r>
            <a:r>
              <a:rPr lang="en-US" b="1" u="sng" dirty="0"/>
              <a:t>DEMOS</a:t>
            </a:r>
            <a:r>
              <a:rPr lang="en-US" dirty="0"/>
              <a:t> (</a:t>
            </a:r>
            <a:r>
              <a:rPr lang="en-US" dirty="0" err="1"/>
              <a:t>Distributedly</a:t>
            </a:r>
            <a:r>
              <a:rPr lang="en-US" dirty="0"/>
              <a:t> Enhanced Machine learning Optimization System) </a:t>
            </a:r>
            <a:r>
              <a:rPr lang="el-GR" dirty="0"/>
              <a:t>ή αλλιώς </a:t>
            </a:r>
            <a:r>
              <a:rPr lang="el-GR" b="1" dirty="0"/>
              <a:t>Κατανεμημένα Ενισχυμένο Σύστημα Βελτιστοποίησης Μηχανικής Μάθησης</a:t>
            </a:r>
            <a:endParaRPr lang="en-US" b="1" dirty="0"/>
          </a:p>
          <a:p>
            <a:endParaRPr lang="en-US" dirty="0"/>
          </a:p>
          <a:p>
            <a:r>
              <a:rPr lang="el-GR" dirty="0"/>
              <a:t>Το </a:t>
            </a:r>
            <a:r>
              <a:rPr lang="en-US" dirty="0"/>
              <a:t>DEMOS </a:t>
            </a:r>
            <a:r>
              <a:rPr lang="el-GR" dirty="0"/>
              <a:t>χρησιμοποιείται για τη </a:t>
            </a:r>
            <a:r>
              <a:rPr lang="el-GR" u="sng" dirty="0"/>
              <a:t>συνεχή συλλογή δεδομένων εκπαίδευσης</a:t>
            </a:r>
            <a:r>
              <a:rPr lang="el-GR" dirty="0"/>
              <a:t>, την </a:t>
            </a:r>
            <a:r>
              <a:rPr lang="el-GR" u="sng" dirty="0"/>
              <a:t>επανεκπαίδευση</a:t>
            </a:r>
            <a:r>
              <a:rPr lang="el-GR" dirty="0"/>
              <a:t> μοντέλων ΝΔ αλλά και την </a:t>
            </a:r>
            <a:r>
              <a:rPr lang="el-GR" u="sng" dirty="0"/>
              <a:t>επαναξιολόγησή</a:t>
            </a:r>
            <a:r>
              <a:rPr lang="el-GR" dirty="0"/>
              <a:t> τους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2F46D0EF-B693-AE40-146A-76E6A6EAB044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03f2e9c200d1ae4509e371ad3a659245e1abc1e9cccc3b5fd8c33e6b3e4ce5c1 </a:t>
            </a:r>
            <a:br>
              <a:rPr lang="en-US" sz="1000" dirty="0"/>
            </a:br>
            <a:r>
              <a:rPr lang="en-US" sz="1000" dirty="0"/>
              <a:t>Current slide Hash: 36be76a27aa5c9c90a2a7f3fb0d5349e9715fc5064dae3e5298bf699a8bc8625 </a:t>
            </a:r>
          </a:p>
        </p:txBody>
      </p:sp>
    </p:spTree>
    <p:extLst>
      <p:ext uri="{BB962C8B-B14F-4D97-AF65-F5344CB8AC3E}">
        <p14:creationId xmlns:p14="http://schemas.microsoft.com/office/powerpoint/2010/main" val="2862553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98232" y="1614531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Κεντρική</a:t>
            </a:r>
            <a:r>
              <a:rPr lang="el-GR" dirty="0"/>
              <a:t> ιδέα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ACE79F-E9D6-058B-84D4-0B0F71EA2863}"/>
              </a:ext>
            </a:extLst>
          </p:cNvPr>
          <p:cNvSpPr/>
          <p:nvPr/>
        </p:nvSpPr>
        <p:spPr>
          <a:xfrm>
            <a:off x="4823186" y="1794327"/>
            <a:ext cx="1550071" cy="972000"/>
          </a:xfrm>
          <a:prstGeom prst="rect">
            <a:avLst/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DEMOS</a:t>
            </a:r>
            <a:endParaRPr lang="ko-KR" alt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E1D423-C85C-FBF6-0F1B-56EFBF8261DD}"/>
              </a:ext>
            </a:extLst>
          </p:cNvPr>
          <p:cNvSpPr/>
          <p:nvPr/>
        </p:nvSpPr>
        <p:spPr>
          <a:xfrm>
            <a:off x="903622" y="5031013"/>
            <a:ext cx="972000" cy="972000"/>
          </a:xfrm>
          <a:prstGeom prst="rect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EFE0AF-027F-49E4-0923-4FADB23E51AB}"/>
              </a:ext>
            </a:extLst>
          </p:cNvPr>
          <p:cNvSpPr/>
          <p:nvPr/>
        </p:nvSpPr>
        <p:spPr>
          <a:xfrm>
            <a:off x="1965358" y="5031013"/>
            <a:ext cx="8268434" cy="972000"/>
          </a:xfrm>
          <a:prstGeom prst="rect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86C23B-C30E-5340-B6F5-5B90FA552286}"/>
              </a:ext>
            </a:extLst>
          </p:cNvPr>
          <p:cNvSpPr/>
          <p:nvPr/>
        </p:nvSpPr>
        <p:spPr>
          <a:xfrm>
            <a:off x="10313338" y="5031013"/>
            <a:ext cx="972000" cy="972000"/>
          </a:xfrm>
          <a:prstGeom prst="rect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1466D8-2FF9-1F84-CC5E-D4D48BEB0CA0}"/>
              </a:ext>
            </a:extLst>
          </p:cNvPr>
          <p:cNvSpPr/>
          <p:nvPr/>
        </p:nvSpPr>
        <p:spPr>
          <a:xfrm>
            <a:off x="1065359" y="5255405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3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C2FB9C-08AC-A866-BFB5-96F78AE803FA}"/>
              </a:ext>
            </a:extLst>
          </p:cNvPr>
          <p:cNvSpPr txBox="1"/>
          <p:nvPr/>
        </p:nvSpPr>
        <p:spPr>
          <a:xfrm>
            <a:off x="2062002" y="5210349"/>
            <a:ext cx="8050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/>
              <a:t>Το μοντέλο </a:t>
            </a:r>
            <a:r>
              <a:rPr lang="el-GR" sz="1600" dirty="0" err="1"/>
              <a:t>επανεκπαιδεύεται</a:t>
            </a:r>
            <a:r>
              <a:rPr lang="el-GR" sz="1600" dirty="0"/>
              <a:t> με τα νέα δεδομένα και επαναξιολογείται η ακρίβειά του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0E4759-9C78-3FE6-64D1-49AECF62BF22}"/>
              </a:ext>
            </a:extLst>
          </p:cNvPr>
          <p:cNvSpPr/>
          <p:nvPr/>
        </p:nvSpPr>
        <p:spPr>
          <a:xfrm>
            <a:off x="1875971" y="3952117"/>
            <a:ext cx="972000" cy="972000"/>
          </a:xfrm>
          <a:prstGeom prst="rect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AB7089-87B3-70E0-C1AB-168B1DBF9D54}"/>
              </a:ext>
            </a:extLst>
          </p:cNvPr>
          <p:cNvSpPr/>
          <p:nvPr/>
        </p:nvSpPr>
        <p:spPr>
          <a:xfrm>
            <a:off x="2937707" y="3952117"/>
            <a:ext cx="6323736" cy="972000"/>
          </a:xfrm>
          <a:prstGeom prst="rect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0CBE479-C670-AE23-0279-AD92C006A675}"/>
              </a:ext>
            </a:extLst>
          </p:cNvPr>
          <p:cNvSpPr/>
          <p:nvPr/>
        </p:nvSpPr>
        <p:spPr>
          <a:xfrm>
            <a:off x="9340988" y="3952117"/>
            <a:ext cx="972000" cy="972000"/>
          </a:xfrm>
          <a:prstGeom prst="rect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B9FB03-8CC8-210D-FF8F-84D1F8D59587}"/>
              </a:ext>
            </a:extLst>
          </p:cNvPr>
          <p:cNvSpPr/>
          <p:nvPr/>
        </p:nvSpPr>
        <p:spPr>
          <a:xfrm>
            <a:off x="2037708" y="4176509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2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ED0B6A2-3387-782A-3122-D708D7BDAAFA}"/>
              </a:ext>
            </a:extLst>
          </p:cNvPr>
          <p:cNvSpPr txBox="1"/>
          <p:nvPr/>
        </p:nvSpPr>
        <p:spPr>
          <a:xfrm>
            <a:off x="3179763" y="4145730"/>
            <a:ext cx="5782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/>
              <a:t>Οι κόμβοι του δικτύου προσφέρουν και επαληθεύουν νέα δεδομένα εκπαίδευσης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EC32A4-0E16-3134-A8AC-F537E0ABF00A}"/>
              </a:ext>
            </a:extLst>
          </p:cNvPr>
          <p:cNvSpPr/>
          <p:nvPr/>
        </p:nvSpPr>
        <p:spPr>
          <a:xfrm>
            <a:off x="2865971" y="2873222"/>
            <a:ext cx="972000" cy="972000"/>
          </a:xfrm>
          <a:prstGeom prst="rect">
            <a:avLst/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9D42808-BAD5-A1DF-EE30-D8D43C58FC54}"/>
              </a:ext>
            </a:extLst>
          </p:cNvPr>
          <p:cNvSpPr/>
          <p:nvPr/>
        </p:nvSpPr>
        <p:spPr>
          <a:xfrm>
            <a:off x="3939850" y="2873222"/>
            <a:ext cx="4319450" cy="972000"/>
          </a:xfrm>
          <a:prstGeom prst="rect">
            <a:avLst/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9E22CB0-4A8B-5B8A-0576-7DA447A80453}"/>
              </a:ext>
            </a:extLst>
          </p:cNvPr>
          <p:cNvSpPr/>
          <p:nvPr/>
        </p:nvSpPr>
        <p:spPr>
          <a:xfrm>
            <a:off x="8350988" y="2873222"/>
            <a:ext cx="972000" cy="972000"/>
          </a:xfrm>
          <a:prstGeom prst="rect">
            <a:avLst/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2471DA-766C-B26C-14CF-0DF3BD185176}"/>
              </a:ext>
            </a:extLst>
          </p:cNvPr>
          <p:cNvSpPr/>
          <p:nvPr/>
        </p:nvSpPr>
        <p:spPr>
          <a:xfrm>
            <a:off x="3027708" y="3097613"/>
            <a:ext cx="638175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1</a:t>
            </a:r>
            <a:endParaRPr lang="ko-KR" altLang="en-US" sz="2800" dirty="0"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B5389B-DB5A-CE16-F15E-73E9429AE190}"/>
              </a:ext>
            </a:extLst>
          </p:cNvPr>
          <p:cNvSpPr txBox="1"/>
          <p:nvPr/>
        </p:nvSpPr>
        <p:spPr>
          <a:xfrm>
            <a:off x="4059520" y="2940626"/>
            <a:ext cx="40805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/>
              <a:t>Ένας κόμβος αιτείται τη συλλογή δεδομένων εκπαίδευσης για κάποιο μοντέλο ΝΔ επιβλεπόμενης μάθησης</a:t>
            </a:r>
          </a:p>
        </p:txBody>
      </p:sp>
      <p:cxnSp>
        <p:nvCxnSpPr>
          <p:cNvPr id="35" name="Elbow Connector 61">
            <a:extLst>
              <a:ext uri="{FF2B5EF4-FFF2-40B4-BE49-F238E27FC236}">
                <a16:creationId xmlns:a16="http://schemas.microsoft.com/office/drawing/2014/main" id="{E1229022-BF17-474E-5F16-25A19BD66939}"/>
              </a:ext>
            </a:extLst>
          </p:cNvPr>
          <p:cNvCxnSpPr/>
          <p:nvPr/>
        </p:nvCxnSpPr>
        <p:spPr>
          <a:xfrm flipV="1">
            <a:off x="1359269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rgbClr val="A3A3C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62">
            <a:extLst>
              <a:ext uri="{FF2B5EF4-FFF2-40B4-BE49-F238E27FC236}">
                <a16:creationId xmlns:a16="http://schemas.microsoft.com/office/drawing/2014/main" id="{2601147F-3B06-EB53-0082-64070905A814}"/>
              </a:ext>
            </a:extLst>
          </p:cNvPr>
          <p:cNvCxnSpPr/>
          <p:nvPr/>
        </p:nvCxnSpPr>
        <p:spPr>
          <a:xfrm flipV="1">
            <a:off x="236058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rgbClr val="7D7CAB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63">
            <a:extLst>
              <a:ext uri="{FF2B5EF4-FFF2-40B4-BE49-F238E27FC236}">
                <a16:creationId xmlns:a16="http://schemas.microsoft.com/office/drawing/2014/main" id="{490B06D5-02FD-5D5D-F864-255567160E2A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3367065" y="2280327"/>
            <a:ext cx="1456121" cy="562073"/>
          </a:xfrm>
          <a:prstGeom prst="bentConnector3">
            <a:avLst>
              <a:gd name="adj1" fmla="val -935"/>
            </a:avLst>
          </a:prstGeom>
          <a:ln w="28575">
            <a:solidFill>
              <a:srgbClr val="5C589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64">
            <a:extLst>
              <a:ext uri="{FF2B5EF4-FFF2-40B4-BE49-F238E27FC236}">
                <a16:creationId xmlns:a16="http://schemas.microsoft.com/office/drawing/2014/main" id="{63DF1F3A-36E8-33DA-A6BB-940ADB81F034}"/>
              </a:ext>
            </a:extLst>
          </p:cNvPr>
          <p:cNvCxnSpPr/>
          <p:nvPr/>
        </p:nvCxnSpPr>
        <p:spPr>
          <a:xfrm flipH="1" flipV="1">
            <a:off x="10352261" y="4508176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rgbClr val="A3A3C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65">
            <a:extLst>
              <a:ext uri="{FF2B5EF4-FFF2-40B4-BE49-F238E27FC236}">
                <a16:creationId xmlns:a16="http://schemas.microsoft.com/office/drawing/2014/main" id="{5D2C836E-2D90-4063-0471-726EB5F8CE5E}"/>
              </a:ext>
            </a:extLst>
          </p:cNvPr>
          <p:cNvCxnSpPr/>
          <p:nvPr/>
        </p:nvCxnSpPr>
        <p:spPr>
          <a:xfrm flipH="1" flipV="1">
            <a:off x="9334624" y="3432744"/>
            <a:ext cx="468000" cy="468000"/>
          </a:xfrm>
          <a:prstGeom prst="bentConnector3">
            <a:avLst>
              <a:gd name="adj1" fmla="val -2917"/>
            </a:avLst>
          </a:prstGeom>
          <a:ln w="28575">
            <a:solidFill>
              <a:srgbClr val="7D7CAB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66">
            <a:extLst>
              <a:ext uri="{FF2B5EF4-FFF2-40B4-BE49-F238E27FC236}">
                <a16:creationId xmlns:a16="http://schemas.microsoft.com/office/drawing/2014/main" id="{6F403F1C-7016-F9F0-3E0F-57ABFDD5BB71}"/>
              </a:ext>
            </a:extLst>
          </p:cNvPr>
          <p:cNvCxnSpPr>
            <a:cxnSpLocks/>
            <a:endCxn id="53" idx="3"/>
          </p:cNvCxnSpPr>
          <p:nvPr/>
        </p:nvCxnSpPr>
        <p:spPr>
          <a:xfrm rot="10800000">
            <a:off x="7436908" y="2280328"/>
            <a:ext cx="1388028" cy="562081"/>
          </a:xfrm>
          <a:prstGeom prst="bentConnector3">
            <a:avLst>
              <a:gd name="adj1" fmla="val -506"/>
            </a:avLst>
          </a:prstGeom>
          <a:ln w="28575">
            <a:solidFill>
              <a:srgbClr val="5C5891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1D746B00-7AC8-6A5C-79F0-FA0268FBFA84}"/>
              </a:ext>
            </a:extLst>
          </p:cNvPr>
          <p:cNvSpPr/>
          <p:nvPr/>
        </p:nvSpPr>
        <p:spPr>
          <a:xfrm>
            <a:off x="6464908" y="1794327"/>
            <a:ext cx="972000" cy="972000"/>
          </a:xfrm>
          <a:prstGeom prst="rect">
            <a:avLst/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49" name="Picture 48" descr="A picture containing text&#10;&#10;Description automatically generated">
            <a:extLst>
              <a:ext uri="{FF2B5EF4-FFF2-40B4-BE49-F238E27FC236}">
                <a16:creationId xmlns:a16="http://schemas.microsoft.com/office/drawing/2014/main" id="{7A9E5DBF-2CC4-A15E-DDFA-F6B1EB592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953" y="1878181"/>
            <a:ext cx="804291" cy="804291"/>
          </a:xfrm>
          <a:prstGeom prst="rect">
            <a:avLst/>
          </a:prstGeom>
        </p:spPr>
      </p:pic>
      <p:sp>
        <p:nvSpPr>
          <p:cNvPr id="59" name="Round Same Side Corner Rectangle 11">
            <a:extLst>
              <a:ext uri="{FF2B5EF4-FFF2-40B4-BE49-F238E27FC236}">
                <a16:creationId xmlns:a16="http://schemas.microsoft.com/office/drawing/2014/main" id="{7FA78D72-4DD3-0FAA-26D9-285AB283A1C7}"/>
              </a:ext>
            </a:extLst>
          </p:cNvPr>
          <p:cNvSpPr/>
          <p:nvPr/>
        </p:nvSpPr>
        <p:spPr>
          <a:xfrm rot="9900000">
            <a:off x="8601773" y="3140740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ight Triangle 17">
            <a:extLst>
              <a:ext uri="{FF2B5EF4-FFF2-40B4-BE49-F238E27FC236}">
                <a16:creationId xmlns:a16="http://schemas.microsoft.com/office/drawing/2014/main" id="{1A46C46C-8AC4-F56B-832C-B05869EB2A24}"/>
              </a:ext>
            </a:extLst>
          </p:cNvPr>
          <p:cNvSpPr>
            <a:spLocks noChangeAspect="1"/>
          </p:cNvSpPr>
          <p:nvPr/>
        </p:nvSpPr>
        <p:spPr>
          <a:xfrm>
            <a:off x="9634095" y="4139178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EAB312BC-1993-B9EA-EC73-717977409014}"/>
              </a:ext>
            </a:extLst>
          </p:cNvPr>
          <p:cNvSpPr/>
          <p:nvPr/>
        </p:nvSpPr>
        <p:spPr>
          <a:xfrm>
            <a:off x="10559216" y="5304678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1" name="Footer Placeholder 3">
            <a:extLst>
              <a:ext uri="{FF2B5EF4-FFF2-40B4-BE49-F238E27FC236}">
                <a16:creationId xmlns:a16="http://schemas.microsoft.com/office/drawing/2014/main" id="{DBD85D41-ED00-6F60-DDB7-C52186676598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36be76a27aa5c9c90a2a7f3fb0d5349e9715fc5064dae3e5298bf699a8bc8625 </a:t>
            </a:r>
            <a:br>
              <a:rPr lang="en-US" sz="1000" dirty="0"/>
            </a:br>
            <a:r>
              <a:rPr lang="en-US" sz="1000" dirty="0"/>
              <a:t>Current slide Hash: 7dff6b6cc7d9128295140e37dcd5cbd01d7335084310b7be0fbfd49432999c11 </a:t>
            </a:r>
          </a:p>
        </p:txBody>
      </p:sp>
    </p:spTree>
    <p:extLst>
      <p:ext uri="{BB962C8B-B14F-4D97-AF65-F5344CB8AC3E}">
        <p14:creationId xmlns:p14="http://schemas.microsoft.com/office/powerpoint/2010/main" val="1069150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Διάγραμμα τύπων χρηστών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BD5A0413-DE3B-DC0E-9E6C-FC22B54E7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966" y="1480865"/>
            <a:ext cx="10698068" cy="3896269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43E0AA4E-3668-C1A6-CF43-C1893837CC31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7dff6b6cc7d9128295140e37dcd5cbd01d7335084310b7be0fbfd49432999c11 </a:t>
            </a:r>
            <a:br>
              <a:rPr lang="en-US" sz="1000" dirty="0"/>
            </a:br>
            <a:r>
              <a:rPr lang="en-US" sz="1000" dirty="0"/>
              <a:t>Current slide Hash: 5bf730eea77fe1b2104284e12098e5275ff30cc164151489a1057a1937574276 </a:t>
            </a:r>
          </a:p>
        </p:txBody>
      </p:sp>
    </p:spTree>
    <p:extLst>
      <p:ext uri="{BB962C8B-B14F-4D97-AF65-F5344CB8AC3E}">
        <p14:creationId xmlns:p14="http://schemas.microsoft.com/office/powerpoint/2010/main" val="2612681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Κόμβος - </a:t>
            </a:r>
            <a:r>
              <a:rPr lang="el-GR" dirty="0" err="1"/>
              <a:t>Αιτητής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7FD68D97-56D8-10E7-CB06-41C856FF7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972" y="1347738"/>
            <a:ext cx="7728056" cy="4937706"/>
          </a:xfrm>
          <a:prstGeom prst="rect">
            <a:avLst/>
          </a:prstGeom>
        </p:spPr>
      </p:pic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344D80C3-8525-18BA-A0BB-245330ADC53E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5bf730eea77fe1b2104284e12098e5275ff30cc164151489a1057a1937574276 </a:t>
            </a:r>
            <a:br>
              <a:rPr lang="en-US" sz="1000" dirty="0"/>
            </a:br>
            <a:r>
              <a:rPr lang="en-US" sz="1000" dirty="0"/>
              <a:t>Current slide Hash: 16128bf5a45f058074120bac29863a5e91664d59c93834a06b7cbb93525d9dbd </a:t>
            </a:r>
          </a:p>
        </p:txBody>
      </p:sp>
    </p:spTree>
    <p:extLst>
      <p:ext uri="{BB962C8B-B14F-4D97-AF65-F5344CB8AC3E}">
        <p14:creationId xmlns:p14="http://schemas.microsoft.com/office/powerpoint/2010/main" val="2532507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Κόμβος - Δωρητής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0E981198-450B-59A1-B02F-239CE0F34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54" y="1690256"/>
            <a:ext cx="10336492" cy="4200834"/>
          </a:xfrm>
          <a:prstGeom prst="rect">
            <a:avLst/>
          </a:prstGeom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9E8477D0-41B9-A731-E05B-94AFAC930ECB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16128bf5a45f058074120bac29863a5e91664d59c93834a06b7cbb93525d9dbd </a:t>
            </a:r>
            <a:br>
              <a:rPr lang="en-US" sz="1000" dirty="0"/>
            </a:br>
            <a:r>
              <a:rPr lang="en-US" sz="1000" dirty="0"/>
              <a:t>Current slide Hash: 934cdb9c82c25a37497edca578af8ad33fe5c90271daeb985871421f996b3368 </a:t>
            </a:r>
          </a:p>
        </p:txBody>
      </p:sp>
    </p:spTree>
    <p:extLst>
      <p:ext uri="{BB962C8B-B14F-4D97-AF65-F5344CB8AC3E}">
        <p14:creationId xmlns:p14="http://schemas.microsoft.com/office/powerpoint/2010/main" val="3573647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Κόμβος - </a:t>
            </a:r>
            <a:r>
              <a:rPr lang="el-GR" dirty="0" err="1"/>
              <a:t>Αξιολογητής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Chart, diagram, bubble chart&#10;&#10;Description automatically generated">
            <a:extLst>
              <a:ext uri="{FF2B5EF4-FFF2-40B4-BE49-F238E27FC236}">
                <a16:creationId xmlns:a16="http://schemas.microsoft.com/office/drawing/2014/main" id="{4BBCBA77-CC51-5A96-6D24-E37EAC53A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90" y="1730324"/>
            <a:ext cx="10840021" cy="4010075"/>
          </a:xfrm>
          <a:prstGeom prst="rect">
            <a:avLst/>
          </a:prstGeom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7549B08A-7D9A-E4A1-464A-F32D0D8EA146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934cdb9c82c25a37497edca578af8ad33fe5c90271daeb985871421f996b3368 </a:t>
            </a:r>
            <a:br>
              <a:rPr lang="en-US" sz="1000" dirty="0"/>
            </a:br>
            <a:r>
              <a:rPr lang="en-US" sz="1000" dirty="0"/>
              <a:t>Current slide Hash: e3288dfd095b4cdf334483434412c0d1b1a15857500bf36a2dde87a955e132eb </a:t>
            </a:r>
          </a:p>
        </p:txBody>
      </p:sp>
    </p:spTree>
    <p:extLst>
      <p:ext uri="{BB962C8B-B14F-4D97-AF65-F5344CB8AC3E}">
        <p14:creationId xmlns:p14="http://schemas.microsoft.com/office/powerpoint/2010/main" val="494632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735507" y="1894334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Μηχανισμός Κινήτρου</a:t>
            </a: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Pentagon 40">
            <a:extLst>
              <a:ext uri="{FF2B5EF4-FFF2-40B4-BE49-F238E27FC236}">
                <a16:creationId xmlns:a16="http://schemas.microsoft.com/office/drawing/2014/main" id="{3A7B87B6-88DB-0FC6-7C1B-16169E61F8F3}"/>
              </a:ext>
            </a:extLst>
          </p:cNvPr>
          <p:cNvSpPr/>
          <p:nvPr/>
        </p:nvSpPr>
        <p:spPr>
          <a:xfrm>
            <a:off x="1596459" y="2053016"/>
            <a:ext cx="8474385" cy="709200"/>
          </a:xfrm>
          <a:prstGeom prst="homePlate">
            <a:avLst/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entagon 41">
            <a:extLst>
              <a:ext uri="{FF2B5EF4-FFF2-40B4-BE49-F238E27FC236}">
                <a16:creationId xmlns:a16="http://schemas.microsoft.com/office/drawing/2014/main" id="{D93FD924-BF96-565D-6C2F-37E84FB5BE28}"/>
              </a:ext>
            </a:extLst>
          </p:cNvPr>
          <p:cNvSpPr/>
          <p:nvPr/>
        </p:nvSpPr>
        <p:spPr>
          <a:xfrm>
            <a:off x="1596461" y="2761809"/>
            <a:ext cx="9200848" cy="709200"/>
          </a:xfrm>
          <a:prstGeom prst="homePlate">
            <a:avLst/>
          </a:prstGeom>
          <a:solidFill>
            <a:srgbClr val="433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Pentagon 42">
            <a:extLst>
              <a:ext uri="{FF2B5EF4-FFF2-40B4-BE49-F238E27FC236}">
                <a16:creationId xmlns:a16="http://schemas.microsoft.com/office/drawing/2014/main" id="{EE0C4716-6B39-F281-DA7F-17A34F9830E7}"/>
              </a:ext>
            </a:extLst>
          </p:cNvPr>
          <p:cNvSpPr/>
          <p:nvPr/>
        </p:nvSpPr>
        <p:spPr>
          <a:xfrm>
            <a:off x="1596459" y="3470602"/>
            <a:ext cx="8331199" cy="709200"/>
          </a:xfrm>
          <a:prstGeom prst="homePlate">
            <a:avLst/>
          </a:pr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Pentagon 43">
            <a:extLst>
              <a:ext uri="{FF2B5EF4-FFF2-40B4-BE49-F238E27FC236}">
                <a16:creationId xmlns:a16="http://schemas.microsoft.com/office/drawing/2014/main" id="{93740A94-39BF-25A8-D97A-64C3AC3756C8}"/>
              </a:ext>
            </a:extLst>
          </p:cNvPr>
          <p:cNvSpPr/>
          <p:nvPr/>
        </p:nvSpPr>
        <p:spPr>
          <a:xfrm>
            <a:off x="1596458" y="4179394"/>
            <a:ext cx="10331382" cy="709200"/>
          </a:xfrm>
          <a:prstGeom prst="homePlate">
            <a:avLst/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Diamond 17">
            <a:extLst>
              <a:ext uri="{FF2B5EF4-FFF2-40B4-BE49-F238E27FC236}">
                <a16:creationId xmlns:a16="http://schemas.microsoft.com/office/drawing/2014/main" id="{49ACC872-BC23-6562-8280-55C54E26A7EA}"/>
              </a:ext>
            </a:extLst>
          </p:cNvPr>
          <p:cNvSpPr/>
          <p:nvPr/>
        </p:nvSpPr>
        <p:spPr>
          <a:xfrm>
            <a:off x="9377680" y="2115140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08B77E4E-AE25-C8E6-8BDE-83AC3C11E5E9}"/>
              </a:ext>
            </a:extLst>
          </p:cNvPr>
          <p:cNvSpPr/>
          <p:nvPr/>
        </p:nvSpPr>
        <p:spPr>
          <a:xfrm>
            <a:off x="9217343" y="3539104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Diamond 19">
            <a:extLst>
              <a:ext uri="{FF2B5EF4-FFF2-40B4-BE49-F238E27FC236}">
                <a16:creationId xmlns:a16="http://schemas.microsoft.com/office/drawing/2014/main" id="{6078C528-D996-EB79-C714-971AFD79D341}"/>
              </a:ext>
            </a:extLst>
          </p:cNvPr>
          <p:cNvSpPr/>
          <p:nvPr/>
        </p:nvSpPr>
        <p:spPr>
          <a:xfrm>
            <a:off x="10097843" y="2836640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Diamond 20">
            <a:extLst>
              <a:ext uri="{FF2B5EF4-FFF2-40B4-BE49-F238E27FC236}">
                <a16:creationId xmlns:a16="http://schemas.microsoft.com/office/drawing/2014/main" id="{E80580A0-4386-5473-549D-9AD96A27540F}"/>
              </a:ext>
            </a:extLst>
          </p:cNvPr>
          <p:cNvSpPr/>
          <p:nvPr/>
        </p:nvSpPr>
        <p:spPr>
          <a:xfrm>
            <a:off x="11211570" y="4255630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F18D95-E690-70E4-4A99-085FB69A8F6C}"/>
              </a:ext>
            </a:extLst>
          </p:cNvPr>
          <p:cNvSpPr/>
          <p:nvPr/>
        </p:nvSpPr>
        <p:spPr>
          <a:xfrm>
            <a:off x="550862" y="2052084"/>
            <a:ext cx="769938" cy="710132"/>
          </a:xfrm>
          <a:prstGeom prst="rect">
            <a:avLst/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CDA24D-2D6D-1579-EFB9-5B22CB68DE22}"/>
              </a:ext>
            </a:extLst>
          </p:cNvPr>
          <p:cNvSpPr/>
          <p:nvPr/>
        </p:nvSpPr>
        <p:spPr>
          <a:xfrm>
            <a:off x="550862" y="2762216"/>
            <a:ext cx="769938" cy="710132"/>
          </a:xfrm>
          <a:prstGeom prst="rect">
            <a:avLst/>
          </a:prstGeom>
          <a:solidFill>
            <a:srgbClr val="433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513F99-D073-392E-E375-CD6D63BB366B}"/>
              </a:ext>
            </a:extLst>
          </p:cNvPr>
          <p:cNvSpPr/>
          <p:nvPr/>
        </p:nvSpPr>
        <p:spPr>
          <a:xfrm>
            <a:off x="550862" y="3472200"/>
            <a:ext cx="769938" cy="710132"/>
          </a:xfrm>
          <a:prstGeom prst="rect">
            <a:avLst/>
          </a:pr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C2E74FF-2CE8-D7AE-DBEB-4046803E10E4}"/>
              </a:ext>
            </a:extLst>
          </p:cNvPr>
          <p:cNvSpPr/>
          <p:nvPr/>
        </p:nvSpPr>
        <p:spPr>
          <a:xfrm>
            <a:off x="550862" y="4178462"/>
            <a:ext cx="769938" cy="710132"/>
          </a:xfrm>
          <a:prstGeom prst="rect">
            <a:avLst/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6B6BA6-14C9-46CC-B27D-CF38F31E7B22}"/>
              </a:ext>
            </a:extLst>
          </p:cNvPr>
          <p:cNvSpPr txBox="1"/>
          <p:nvPr/>
        </p:nvSpPr>
        <p:spPr>
          <a:xfrm>
            <a:off x="694333" y="2222830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1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CEB34E7-DB4D-DAD6-592E-E57FDAF23714}"/>
              </a:ext>
            </a:extLst>
          </p:cNvPr>
          <p:cNvSpPr txBox="1"/>
          <p:nvPr/>
        </p:nvSpPr>
        <p:spPr>
          <a:xfrm>
            <a:off x="701422" y="4349208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4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DEA87C-59DE-093E-19AD-C5E0740CE6C2}"/>
              </a:ext>
            </a:extLst>
          </p:cNvPr>
          <p:cNvSpPr txBox="1"/>
          <p:nvPr/>
        </p:nvSpPr>
        <p:spPr>
          <a:xfrm>
            <a:off x="718957" y="2922950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2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C030F25-4FB9-A403-FE0C-25ED9BF2ABAE}"/>
              </a:ext>
            </a:extLst>
          </p:cNvPr>
          <p:cNvSpPr txBox="1"/>
          <p:nvPr/>
        </p:nvSpPr>
        <p:spPr>
          <a:xfrm>
            <a:off x="723140" y="3643427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3</a:t>
            </a:r>
            <a:endParaRPr lang="ko-KR" altLang="en-US" sz="1600" b="1" dirty="0"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227057-C094-F1AC-64E3-07599A955D96}"/>
                  </a:ext>
                </a:extLst>
              </p:cNvPr>
              <p:cNvSpPr txBox="1"/>
              <p:nvPr/>
            </p:nvSpPr>
            <p:spPr>
              <a:xfrm>
                <a:off x="1753843" y="2291501"/>
                <a:ext cx="859266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Ο Κόμβος-</a:t>
                </a:r>
                <a:r>
                  <a:rPr lang="el-GR" sz="1600" dirty="0" err="1"/>
                  <a:t>Αιτητής</a:t>
                </a:r>
                <a:r>
                  <a:rPr lang="el-GR" sz="1600" dirty="0"/>
                  <a:t> θέτει τον αριθμό ψήφων για επικύρωση δεδομένων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Μ</m:t>
                    </m:r>
                  </m:oMath>
                </a14:m>
                <a:endParaRPr lang="el-GR" sz="1600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227057-C094-F1AC-64E3-07599A955D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3" y="2291501"/>
                <a:ext cx="8592661" cy="338554"/>
              </a:xfrm>
              <a:prstGeom prst="rect">
                <a:avLst/>
              </a:prstGeom>
              <a:blipFill>
                <a:blip r:embed="rId2"/>
                <a:stretch>
                  <a:fillRect l="-426" t="-5455" b="-23636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B2BECB6-7DB3-7243-631D-5B65B90D5E80}"/>
                  </a:ext>
                </a:extLst>
              </p:cNvPr>
              <p:cNvSpPr txBox="1"/>
              <p:nvPr/>
            </p:nvSpPr>
            <p:spPr>
              <a:xfrm>
                <a:off x="1753844" y="4399685"/>
                <a:ext cx="973673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Κάποια πιθανή ετικέτα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Ε</m:t>
                    </m:r>
                    <m:r>
                      <a:rPr lang="el-GR" sz="1600" b="0" i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l-GR" sz="1600" dirty="0"/>
                  <a:t> μαζεύει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Μ</m:t>
                    </m:r>
                  </m:oMath>
                </a14:m>
                <a:r>
                  <a:rPr lang="el-GR" sz="1600" dirty="0"/>
                  <a:t> ψήφους και το δεδομένο θεωρείται πλέον επικυρωμένο</a:t>
                </a:r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B2BECB6-7DB3-7243-631D-5B65B90D5E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4" y="4399685"/>
                <a:ext cx="9736734" cy="338554"/>
              </a:xfrm>
              <a:prstGeom prst="rect">
                <a:avLst/>
              </a:prstGeom>
              <a:blipFill>
                <a:blip r:embed="rId3"/>
                <a:stretch>
                  <a:fillRect l="-376" t="-5455" b="-23636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77605F6-7D34-3A19-31CF-4D613099F1C1}"/>
                  </a:ext>
                </a:extLst>
              </p:cNvPr>
              <p:cNvSpPr txBox="1"/>
              <p:nvPr/>
            </p:nvSpPr>
            <p:spPr>
              <a:xfrm>
                <a:off x="1753845" y="3557484"/>
                <a:ext cx="732918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Οι Κόμβοι-</a:t>
                </a:r>
                <a:r>
                  <a:rPr lang="el-GR" sz="1600" dirty="0" err="1"/>
                  <a:t>Αξιολογητές</a:t>
                </a:r>
                <a:r>
                  <a:rPr lang="el-GR" sz="1600" dirty="0"/>
                  <a:t> ψηφίζουν την ετικέτα που πιστεύουν ότι είναι καταλληλότερη για το δεδομένο (χωρίς να βλέπουν την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Ε</m:t>
                    </m:r>
                  </m:oMath>
                </a14:m>
                <a:r>
                  <a:rPr lang="el-GR" sz="1600" dirty="0"/>
                  <a:t>)</a:t>
                </a: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77605F6-7D34-3A19-31CF-4D613099F1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5" y="3557484"/>
                <a:ext cx="7329183" cy="584775"/>
              </a:xfrm>
              <a:prstGeom prst="rect">
                <a:avLst/>
              </a:prstGeom>
              <a:blipFill>
                <a:blip r:embed="rId4"/>
                <a:stretch>
                  <a:fillRect l="-499" t="-3125" r="-582" b="-12500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BECDD95-5AD8-4868-7118-B1E727C090B8}"/>
                  </a:ext>
                </a:extLst>
              </p:cNvPr>
              <p:cNvSpPr txBox="1"/>
              <p:nvPr/>
            </p:nvSpPr>
            <p:spPr>
              <a:xfrm>
                <a:off x="1753843" y="2977154"/>
                <a:ext cx="833119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Ένας Κόμβος-Δωρητής προσφέρει κάποιο δεδομένο με προτεινόμενη ετικέτα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Ε</m:t>
                    </m:r>
                  </m:oMath>
                </a14:m>
                <a:endParaRPr lang="el-GR" sz="1600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BECDD95-5AD8-4868-7118-B1E727C090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3" y="2977154"/>
                <a:ext cx="8331199" cy="338554"/>
              </a:xfrm>
              <a:prstGeom prst="rect">
                <a:avLst/>
              </a:prstGeom>
              <a:blipFill>
                <a:blip r:embed="rId5"/>
                <a:stretch>
                  <a:fillRect l="-439" t="-5357" b="-21429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A434CAAC-DA58-41CE-EEE7-4763BA236F1A}"/>
              </a:ext>
            </a:extLst>
          </p:cNvPr>
          <p:cNvSpPr txBox="1"/>
          <p:nvPr/>
        </p:nvSpPr>
        <p:spPr>
          <a:xfrm>
            <a:off x="472219" y="1214376"/>
            <a:ext cx="10550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dirty="0"/>
              <a:t>Προσφέρει </a:t>
            </a:r>
            <a:r>
              <a:rPr lang="el-GR" u="sng" dirty="0"/>
              <a:t>οικονομικά κίνητρα</a:t>
            </a:r>
            <a:r>
              <a:rPr lang="el-GR" dirty="0"/>
              <a:t> ώστε να </a:t>
            </a:r>
            <a:r>
              <a:rPr lang="el-GR" u="sng" dirty="0"/>
              <a:t>ενθαρρύνει την ορθή χρήση </a:t>
            </a:r>
            <a:r>
              <a:rPr lang="el-GR" dirty="0"/>
              <a:t>και να </a:t>
            </a:r>
            <a:r>
              <a:rPr lang="el-GR" u="sng" dirty="0"/>
              <a:t>τιμωρεί την κακόβουλη</a:t>
            </a:r>
            <a:r>
              <a:rPr lang="el-GR" dirty="0"/>
              <a:t> ως εξής:</a:t>
            </a:r>
          </a:p>
        </p:txBody>
      </p:sp>
      <p:sp>
        <p:nvSpPr>
          <p:cNvPr id="48" name="Pentagon 42">
            <a:extLst>
              <a:ext uri="{FF2B5EF4-FFF2-40B4-BE49-F238E27FC236}">
                <a16:creationId xmlns:a16="http://schemas.microsoft.com/office/drawing/2014/main" id="{3B23D165-789A-6B51-1B04-3AC937FB50EA}"/>
              </a:ext>
            </a:extLst>
          </p:cNvPr>
          <p:cNvSpPr/>
          <p:nvPr/>
        </p:nvSpPr>
        <p:spPr>
          <a:xfrm>
            <a:off x="1596459" y="4885363"/>
            <a:ext cx="5434261" cy="709200"/>
          </a:xfrm>
          <a:prstGeom prst="homePlate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9" name="Pentagon 43">
            <a:extLst>
              <a:ext uri="{FF2B5EF4-FFF2-40B4-BE49-F238E27FC236}">
                <a16:creationId xmlns:a16="http://schemas.microsoft.com/office/drawing/2014/main" id="{B527419B-D9CD-C9A1-4F3A-01958356EE44}"/>
              </a:ext>
            </a:extLst>
          </p:cNvPr>
          <p:cNvSpPr/>
          <p:nvPr/>
        </p:nvSpPr>
        <p:spPr>
          <a:xfrm>
            <a:off x="1596459" y="5594155"/>
            <a:ext cx="7110661" cy="709200"/>
          </a:xfrm>
          <a:prstGeom prst="homePlate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Diamond 49">
            <a:extLst>
              <a:ext uri="{FF2B5EF4-FFF2-40B4-BE49-F238E27FC236}">
                <a16:creationId xmlns:a16="http://schemas.microsoft.com/office/drawing/2014/main" id="{ADF619F2-D68A-821E-F2DC-58E2823ABDE4}"/>
              </a:ext>
            </a:extLst>
          </p:cNvPr>
          <p:cNvSpPr/>
          <p:nvPr/>
        </p:nvSpPr>
        <p:spPr>
          <a:xfrm>
            <a:off x="6300758" y="4951963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Diamond 50">
            <a:extLst>
              <a:ext uri="{FF2B5EF4-FFF2-40B4-BE49-F238E27FC236}">
                <a16:creationId xmlns:a16="http://schemas.microsoft.com/office/drawing/2014/main" id="{0F9D7FF7-9662-74B5-DA64-BA8586E7091B}"/>
              </a:ext>
            </a:extLst>
          </p:cNvPr>
          <p:cNvSpPr/>
          <p:nvPr/>
        </p:nvSpPr>
        <p:spPr>
          <a:xfrm>
            <a:off x="7944720" y="5660289"/>
            <a:ext cx="576000" cy="57600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5A4913-12E2-6909-AB4A-E9A0E6D08860}"/>
              </a:ext>
            </a:extLst>
          </p:cNvPr>
          <p:cNvSpPr/>
          <p:nvPr/>
        </p:nvSpPr>
        <p:spPr>
          <a:xfrm>
            <a:off x="550862" y="4886961"/>
            <a:ext cx="769938" cy="710132"/>
          </a:xfrm>
          <a:prstGeom prst="rect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C45880D-695B-68CE-28E8-2A587A230695}"/>
              </a:ext>
            </a:extLst>
          </p:cNvPr>
          <p:cNvSpPr/>
          <p:nvPr/>
        </p:nvSpPr>
        <p:spPr>
          <a:xfrm>
            <a:off x="550862" y="5593223"/>
            <a:ext cx="769938" cy="710132"/>
          </a:xfrm>
          <a:prstGeom prst="rect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6A7AA72-9F84-52C6-F10B-D7F138EAD77E}"/>
              </a:ext>
            </a:extLst>
          </p:cNvPr>
          <p:cNvSpPr txBox="1"/>
          <p:nvPr/>
        </p:nvSpPr>
        <p:spPr>
          <a:xfrm>
            <a:off x="701422" y="5763969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6</a:t>
            </a:r>
            <a:endParaRPr lang="ko-KR" altLang="en-US" sz="1600" b="1" dirty="0"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429787D-757E-1C7D-E1B1-95ABF0F4767D}"/>
              </a:ext>
            </a:extLst>
          </p:cNvPr>
          <p:cNvSpPr txBox="1"/>
          <p:nvPr/>
        </p:nvSpPr>
        <p:spPr>
          <a:xfrm>
            <a:off x="712980" y="5058188"/>
            <a:ext cx="48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cs typeface="Arial" pitchFamily="34" charset="0"/>
              </a:rPr>
              <a:t>5</a:t>
            </a:r>
            <a:endParaRPr lang="ko-KR" altLang="en-US" sz="1600" b="1" dirty="0"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8D1E967-7317-60EA-AC6F-7A753C3B2AF3}"/>
                  </a:ext>
                </a:extLst>
              </p:cNvPr>
              <p:cNvSpPr txBox="1"/>
              <p:nvPr/>
            </p:nvSpPr>
            <p:spPr>
              <a:xfrm>
                <a:off x="1753844" y="5814446"/>
                <a:ext cx="722564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Οι Κόμβοι-</a:t>
                </a:r>
                <a:r>
                  <a:rPr lang="el-GR" sz="1600" dirty="0" err="1"/>
                  <a:t>Αξιολογητές</a:t>
                </a:r>
                <a:r>
                  <a:rPr lang="el-GR" sz="1600" dirty="0"/>
                  <a:t> που ψήφισαν την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Ε</m:t>
                    </m:r>
                    <m:r>
                      <a:rPr lang="el-GR" sz="1600" b="0" i="0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l-GR" sz="1600" dirty="0"/>
                  <a:t> ανταμείβονται</a:t>
                </a:r>
              </a:p>
            </p:txBody>
          </p:sp>
        </mc:Choice>
        <mc:Fallback xmlns="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28D1E967-7317-60EA-AC6F-7A753C3B2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4" y="5814446"/>
                <a:ext cx="7225649" cy="338554"/>
              </a:xfrm>
              <a:prstGeom prst="rect">
                <a:avLst/>
              </a:prstGeom>
              <a:blipFill>
                <a:blip r:embed="rId6"/>
                <a:stretch>
                  <a:fillRect l="-506" t="-5455" b="-23636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FFA3A06-E8D1-4E6D-C0B5-198C2EA21A6B}"/>
                  </a:ext>
                </a:extLst>
              </p:cNvPr>
              <p:cNvSpPr txBox="1"/>
              <p:nvPr/>
            </p:nvSpPr>
            <p:spPr>
              <a:xfrm>
                <a:off x="1753845" y="5111720"/>
                <a:ext cx="464005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sz="1600" dirty="0"/>
                  <a:t>Αν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sz="1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sz="1600" b="0" i="0" smtClean="0">
                            <a:latin typeface="Cambria Math" panose="02040503050406030204" pitchFamily="18" charset="0"/>
                          </a:rPr>
                          <m:t>Ε</m:t>
                        </m:r>
                      </m:e>
                      <m:sup>
                        <m:r>
                          <a:rPr lang="el-GR" sz="1600" b="0" i="0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l-GR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sz="1600" b="0" i="0" smtClean="0">
                        <a:latin typeface="Cambria Math" panose="02040503050406030204" pitchFamily="18" charset="0"/>
                      </a:rPr>
                      <m:t>Ε</m:t>
                    </m:r>
                  </m:oMath>
                </a14:m>
                <a:r>
                  <a:rPr lang="el-GR" sz="1600" dirty="0"/>
                  <a:t> ο κόμβος-δωρητής ανταμείβεται</a:t>
                </a:r>
              </a:p>
            </p:txBody>
          </p:sp>
        </mc:Choice>
        <mc:Fallback xmlns=""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FFA3A06-E8D1-4E6D-C0B5-198C2EA21A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3845" y="5111720"/>
                <a:ext cx="4640057" cy="338554"/>
              </a:xfrm>
              <a:prstGeom prst="rect">
                <a:avLst/>
              </a:prstGeom>
              <a:blipFill>
                <a:blip r:embed="rId7"/>
                <a:stretch>
                  <a:fillRect l="-788" t="-5455" b="-23636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Frame 17">
            <a:extLst>
              <a:ext uri="{FF2B5EF4-FFF2-40B4-BE49-F238E27FC236}">
                <a16:creationId xmlns:a16="http://schemas.microsoft.com/office/drawing/2014/main" id="{D61EC253-F73C-4946-C26D-7D3AA1640799}"/>
              </a:ext>
            </a:extLst>
          </p:cNvPr>
          <p:cNvSpPr/>
          <p:nvPr/>
        </p:nvSpPr>
        <p:spPr>
          <a:xfrm>
            <a:off x="11324186" y="4368246"/>
            <a:ext cx="350767" cy="3507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Chord 14">
            <a:extLst>
              <a:ext uri="{FF2B5EF4-FFF2-40B4-BE49-F238E27FC236}">
                <a16:creationId xmlns:a16="http://schemas.microsoft.com/office/drawing/2014/main" id="{6935F53E-7EC5-5564-EDD7-72F62BAA358F}"/>
              </a:ext>
            </a:extLst>
          </p:cNvPr>
          <p:cNvSpPr/>
          <p:nvPr/>
        </p:nvSpPr>
        <p:spPr>
          <a:xfrm>
            <a:off x="6444973" y="5057524"/>
            <a:ext cx="301200" cy="380090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5FFE26DB-F1E0-6125-B2B6-E41A06DC1612}"/>
              </a:ext>
            </a:extLst>
          </p:cNvPr>
          <p:cNvSpPr/>
          <p:nvPr/>
        </p:nvSpPr>
        <p:spPr>
          <a:xfrm>
            <a:off x="8089187" y="5608442"/>
            <a:ext cx="287065" cy="545932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Diamond 5">
            <a:extLst>
              <a:ext uri="{FF2B5EF4-FFF2-40B4-BE49-F238E27FC236}">
                <a16:creationId xmlns:a16="http://schemas.microsoft.com/office/drawing/2014/main" id="{7FB605A6-F2BD-9302-20D6-A4F97E97C657}"/>
              </a:ext>
            </a:extLst>
          </p:cNvPr>
          <p:cNvSpPr/>
          <p:nvPr/>
        </p:nvSpPr>
        <p:spPr>
          <a:xfrm>
            <a:off x="9345307" y="3622998"/>
            <a:ext cx="306072" cy="306976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36">
            <a:extLst>
              <a:ext uri="{FF2B5EF4-FFF2-40B4-BE49-F238E27FC236}">
                <a16:creationId xmlns:a16="http://schemas.microsoft.com/office/drawing/2014/main" id="{9D09F7E5-7F6D-DA94-D11D-1B44C05DCD7F}"/>
              </a:ext>
            </a:extLst>
          </p:cNvPr>
          <p:cNvSpPr/>
          <p:nvPr/>
        </p:nvSpPr>
        <p:spPr>
          <a:xfrm>
            <a:off x="10193146" y="2946947"/>
            <a:ext cx="389289" cy="30777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rgbClr val="433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Isosceles Triangle 13">
            <a:extLst>
              <a:ext uri="{FF2B5EF4-FFF2-40B4-BE49-F238E27FC236}">
                <a16:creationId xmlns:a16="http://schemas.microsoft.com/office/drawing/2014/main" id="{7BD2DEF3-6997-85BD-C69C-87DC21A0A721}"/>
              </a:ext>
            </a:extLst>
          </p:cNvPr>
          <p:cNvSpPr/>
          <p:nvPr/>
        </p:nvSpPr>
        <p:spPr>
          <a:xfrm rot="10800000">
            <a:off x="9568395" y="2184211"/>
            <a:ext cx="210868" cy="417595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ooter Placeholder 3">
            <a:extLst>
              <a:ext uri="{FF2B5EF4-FFF2-40B4-BE49-F238E27FC236}">
                <a16:creationId xmlns:a16="http://schemas.microsoft.com/office/drawing/2014/main" id="{98F30C40-C437-C106-2AF0-7B380FB31E13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e3288dfd095b4cdf334483434412c0d1b1a15857500bf36a2dde87a955e132eb </a:t>
            </a:r>
            <a:br>
              <a:rPr lang="en-US" sz="1000" dirty="0"/>
            </a:br>
            <a:r>
              <a:rPr lang="en-US" sz="1000" dirty="0"/>
              <a:t>Current slide Hash: b1cad06d3c42650afa7f3805f596419557d2633bd32247d4ee00faa0928eb937 </a:t>
            </a:r>
          </a:p>
        </p:txBody>
      </p:sp>
    </p:spTree>
    <p:extLst>
      <p:ext uri="{BB962C8B-B14F-4D97-AF65-F5344CB8AC3E}">
        <p14:creationId xmlns:p14="http://schemas.microsoft.com/office/powerpoint/2010/main" val="2526362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510411" y="1158566"/>
            <a:ext cx="1335600" cy="1262947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Μοντέλο Νευρωνικού Δικτύου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44FCA5C-A328-8222-B46A-2C10036D20CB}"/>
              </a:ext>
            </a:extLst>
          </p:cNvPr>
          <p:cNvGrpSpPr/>
          <p:nvPr/>
        </p:nvGrpSpPr>
        <p:grpSpPr>
          <a:xfrm>
            <a:off x="4415674" y="2369088"/>
            <a:ext cx="3338535" cy="3338536"/>
            <a:chOff x="3337726" y="1072465"/>
            <a:chExt cx="5515324" cy="5515324"/>
          </a:xfrm>
          <a:solidFill>
            <a:schemeClr val="accent1"/>
          </a:solidFill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22E1E20-1FC1-46CE-71E3-802A524169D1}"/>
                </a:ext>
              </a:extLst>
            </p:cNvPr>
            <p:cNvGrpSpPr/>
            <p:nvPr/>
          </p:nvGrpSpPr>
          <p:grpSpPr>
            <a:xfrm>
              <a:off x="5967772" y="1072465"/>
              <a:ext cx="255231" cy="5515324"/>
              <a:chOff x="5964969" y="1072465"/>
              <a:chExt cx="255231" cy="5515324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8E58982-7619-3358-5742-4A2B15461600}"/>
                  </a:ext>
                </a:extLst>
              </p:cNvPr>
              <p:cNvSpPr/>
              <p:nvPr/>
            </p:nvSpPr>
            <p:spPr>
              <a:xfrm>
                <a:off x="6062740" y="1191371"/>
                <a:ext cx="59688" cy="5309337"/>
              </a:xfrm>
              <a:custGeom>
                <a:avLst/>
                <a:gdLst>
                  <a:gd name="connsiteX0" fmla="*/ 0 w 74220"/>
                  <a:gd name="connsiteY0" fmla="*/ 0 h 6601938"/>
                  <a:gd name="connsiteX1" fmla="*/ 74221 w 74220"/>
                  <a:gd name="connsiteY1" fmla="*/ 0 h 6601938"/>
                  <a:gd name="connsiteX2" fmla="*/ 74221 w 74220"/>
                  <a:gd name="connsiteY2" fmla="*/ 6601939 h 6601938"/>
                  <a:gd name="connsiteX3" fmla="*/ 0 w 74220"/>
                  <a:gd name="connsiteY3" fmla="*/ 6601939 h 6601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20" h="6601938">
                    <a:moveTo>
                      <a:pt x="0" y="0"/>
                    </a:moveTo>
                    <a:lnTo>
                      <a:pt x="74221" y="0"/>
                    </a:lnTo>
                    <a:lnTo>
                      <a:pt x="74221" y="6601939"/>
                    </a:lnTo>
                    <a:lnTo>
                      <a:pt x="0" y="6601939"/>
                    </a:ln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0BFE37-72C0-E525-4204-F6DDE60FF6C7}"/>
                  </a:ext>
                </a:extLst>
              </p:cNvPr>
              <p:cNvSpPr/>
              <p:nvPr/>
            </p:nvSpPr>
            <p:spPr>
              <a:xfrm>
                <a:off x="5964969" y="1072465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41EDA7F-4486-9A89-5573-CDE2340FFEB6}"/>
                  </a:ext>
                </a:extLst>
              </p:cNvPr>
              <p:cNvSpPr/>
              <p:nvPr/>
            </p:nvSpPr>
            <p:spPr>
              <a:xfrm>
                <a:off x="5964969" y="6332559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7D257F1-BF79-7222-09E8-95C5AED57B99}"/>
                  </a:ext>
                </a:extLst>
              </p:cNvPr>
              <p:cNvSpPr/>
              <p:nvPr/>
            </p:nvSpPr>
            <p:spPr>
              <a:xfrm>
                <a:off x="5964969" y="2825829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12B1665-7E52-C559-BA33-094C7B90F970}"/>
                  </a:ext>
                </a:extLst>
              </p:cNvPr>
              <p:cNvSpPr/>
              <p:nvPr/>
            </p:nvSpPr>
            <p:spPr>
              <a:xfrm>
                <a:off x="5964969" y="4579194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4E299F5-3AE4-32DC-0034-7D8F21BF2A77}"/>
                </a:ext>
              </a:extLst>
            </p:cNvPr>
            <p:cNvGrpSpPr/>
            <p:nvPr/>
          </p:nvGrpSpPr>
          <p:grpSpPr>
            <a:xfrm rot="3600000">
              <a:off x="5967772" y="1072465"/>
              <a:ext cx="255231" cy="5515324"/>
              <a:chOff x="5964969" y="1072465"/>
              <a:chExt cx="255231" cy="5515324"/>
            </a:xfrm>
            <a:grpFill/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7DB47193-E974-5587-6A50-CDF7837FE661}"/>
                  </a:ext>
                </a:extLst>
              </p:cNvPr>
              <p:cNvSpPr/>
              <p:nvPr/>
            </p:nvSpPr>
            <p:spPr>
              <a:xfrm>
                <a:off x="6062740" y="1191371"/>
                <a:ext cx="59688" cy="5309337"/>
              </a:xfrm>
              <a:custGeom>
                <a:avLst/>
                <a:gdLst>
                  <a:gd name="connsiteX0" fmla="*/ 0 w 74220"/>
                  <a:gd name="connsiteY0" fmla="*/ 0 h 6601938"/>
                  <a:gd name="connsiteX1" fmla="*/ 74221 w 74220"/>
                  <a:gd name="connsiteY1" fmla="*/ 0 h 6601938"/>
                  <a:gd name="connsiteX2" fmla="*/ 74221 w 74220"/>
                  <a:gd name="connsiteY2" fmla="*/ 6601939 h 6601938"/>
                  <a:gd name="connsiteX3" fmla="*/ 0 w 74220"/>
                  <a:gd name="connsiteY3" fmla="*/ 6601939 h 6601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20" h="6601938">
                    <a:moveTo>
                      <a:pt x="0" y="0"/>
                    </a:moveTo>
                    <a:lnTo>
                      <a:pt x="74221" y="0"/>
                    </a:lnTo>
                    <a:lnTo>
                      <a:pt x="74221" y="6601939"/>
                    </a:lnTo>
                    <a:lnTo>
                      <a:pt x="0" y="6601939"/>
                    </a:ln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01AFC25-6B43-0E07-FE5E-F401BD0E3531}"/>
                  </a:ext>
                </a:extLst>
              </p:cNvPr>
              <p:cNvSpPr/>
              <p:nvPr/>
            </p:nvSpPr>
            <p:spPr>
              <a:xfrm>
                <a:off x="5964969" y="1072465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09740DE-9547-DE05-A713-DFA065DFF559}"/>
                  </a:ext>
                </a:extLst>
              </p:cNvPr>
              <p:cNvSpPr/>
              <p:nvPr/>
            </p:nvSpPr>
            <p:spPr>
              <a:xfrm>
                <a:off x="5964969" y="6332559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3FB1853-6D08-F09B-D2B5-D8A392631FE8}"/>
                  </a:ext>
                </a:extLst>
              </p:cNvPr>
              <p:cNvSpPr/>
              <p:nvPr/>
            </p:nvSpPr>
            <p:spPr>
              <a:xfrm>
                <a:off x="5964969" y="2825829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1EE5A61-A987-6126-F320-DCB225B7DE44}"/>
                  </a:ext>
                </a:extLst>
              </p:cNvPr>
              <p:cNvSpPr/>
              <p:nvPr/>
            </p:nvSpPr>
            <p:spPr>
              <a:xfrm>
                <a:off x="5964969" y="4579194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68D0A60-59C2-EF3F-8030-542F5EF3AAA9}"/>
                </a:ext>
              </a:extLst>
            </p:cNvPr>
            <p:cNvGrpSpPr/>
            <p:nvPr/>
          </p:nvGrpSpPr>
          <p:grpSpPr>
            <a:xfrm rot="18000000">
              <a:off x="5967772" y="1072465"/>
              <a:ext cx="255231" cy="5515324"/>
              <a:chOff x="5964969" y="1072465"/>
              <a:chExt cx="255231" cy="5515324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8612A2B-BD3B-D114-35D8-F734231F63ED}"/>
                  </a:ext>
                </a:extLst>
              </p:cNvPr>
              <p:cNvSpPr/>
              <p:nvPr/>
            </p:nvSpPr>
            <p:spPr>
              <a:xfrm>
                <a:off x="6062740" y="1191371"/>
                <a:ext cx="59688" cy="5309337"/>
              </a:xfrm>
              <a:custGeom>
                <a:avLst/>
                <a:gdLst>
                  <a:gd name="connsiteX0" fmla="*/ 0 w 74220"/>
                  <a:gd name="connsiteY0" fmla="*/ 0 h 6601938"/>
                  <a:gd name="connsiteX1" fmla="*/ 74221 w 74220"/>
                  <a:gd name="connsiteY1" fmla="*/ 0 h 6601938"/>
                  <a:gd name="connsiteX2" fmla="*/ 74221 w 74220"/>
                  <a:gd name="connsiteY2" fmla="*/ 6601939 h 6601938"/>
                  <a:gd name="connsiteX3" fmla="*/ 0 w 74220"/>
                  <a:gd name="connsiteY3" fmla="*/ 6601939 h 6601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20" h="6601938">
                    <a:moveTo>
                      <a:pt x="0" y="0"/>
                    </a:moveTo>
                    <a:lnTo>
                      <a:pt x="74221" y="0"/>
                    </a:lnTo>
                    <a:lnTo>
                      <a:pt x="74221" y="6601939"/>
                    </a:lnTo>
                    <a:lnTo>
                      <a:pt x="0" y="6601939"/>
                    </a:ln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A0945AF-DB59-A190-93F0-4D18754CA504}"/>
                  </a:ext>
                </a:extLst>
              </p:cNvPr>
              <p:cNvSpPr/>
              <p:nvPr/>
            </p:nvSpPr>
            <p:spPr>
              <a:xfrm>
                <a:off x="5964969" y="1072465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599BD42E-E7CF-86D0-00E5-9DB8368224EC}"/>
                  </a:ext>
                </a:extLst>
              </p:cNvPr>
              <p:cNvSpPr/>
              <p:nvPr/>
            </p:nvSpPr>
            <p:spPr>
              <a:xfrm>
                <a:off x="5964969" y="6332559"/>
                <a:ext cx="255231" cy="255230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AF7401EE-F9EE-8E81-936D-A73BC14642B3}"/>
                  </a:ext>
                </a:extLst>
              </p:cNvPr>
              <p:cNvSpPr/>
              <p:nvPr/>
            </p:nvSpPr>
            <p:spPr>
              <a:xfrm>
                <a:off x="5964969" y="2825829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6FBA2E2-FCC6-45D2-A7EC-52B6AD39EDDE}"/>
                  </a:ext>
                </a:extLst>
              </p:cNvPr>
              <p:cNvSpPr/>
              <p:nvPr/>
            </p:nvSpPr>
            <p:spPr>
              <a:xfrm>
                <a:off x="5964969" y="4579194"/>
                <a:ext cx="255231" cy="255231"/>
              </a:xfrm>
              <a:custGeom>
                <a:avLst/>
                <a:gdLst>
                  <a:gd name="connsiteX0" fmla="*/ 317368 w 317368"/>
                  <a:gd name="connsiteY0" fmla="*/ 158684 h 317368"/>
                  <a:gd name="connsiteX1" fmla="*/ 158684 w 317368"/>
                  <a:gd name="connsiteY1" fmla="*/ 317368 h 317368"/>
                  <a:gd name="connsiteX2" fmla="*/ 0 w 317368"/>
                  <a:gd name="connsiteY2" fmla="*/ 158684 h 317368"/>
                  <a:gd name="connsiteX3" fmla="*/ 158684 w 317368"/>
                  <a:gd name="connsiteY3" fmla="*/ 0 h 317368"/>
                  <a:gd name="connsiteX4" fmla="*/ 317368 w 317368"/>
                  <a:gd name="connsiteY4" fmla="*/ 158684 h 317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7368" h="317368">
                    <a:moveTo>
                      <a:pt x="317368" y="158684"/>
                    </a:moveTo>
                    <a:cubicBezTo>
                      <a:pt x="317368" y="246323"/>
                      <a:pt x="246323" y="317368"/>
                      <a:pt x="158684" y="317368"/>
                    </a:cubicBezTo>
                    <a:cubicBezTo>
                      <a:pt x="71045" y="317368"/>
                      <a:pt x="0" y="246323"/>
                      <a:pt x="0" y="158684"/>
                    </a:cubicBezTo>
                    <a:cubicBezTo>
                      <a:pt x="0" y="71045"/>
                      <a:pt x="71045" y="0"/>
                      <a:pt x="158684" y="0"/>
                    </a:cubicBezTo>
                    <a:cubicBezTo>
                      <a:pt x="246323" y="0"/>
                      <a:pt x="317368" y="71045"/>
                      <a:pt x="317368" y="158684"/>
                    </a:cubicBezTo>
                    <a:close/>
                  </a:path>
                </a:pathLst>
              </a:custGeom>
              <a:grpFill/>
              <a:ln w="74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2A44B33-BCDA-97A0-8AEB-9358BEABFA00}"/>
              </a:ext>
            </a:extLst>
          </p:cNvPr>
          <p:cNvGrpSpPr/>
          <p:nvPr/>
        </p:nvGrpSpPr>
        <p:grpSpPr>
          <a:xfrm>
            <a:off x="4833263" y="2613915"/>
            <a:ext cx="2486834" cy="2852682"/>
            <a:chOff x="4833263" y="2613915"/>
            <a:chExt cx="2486834" cy="2852682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B66F201-C371-A10C-B4C5-C5C5E5F306D8}"/>
                </a:ext>
              </a:extLst>
            </p:cNvPr>
            <p:cNvSpPr/>
            <p:nvPr/>
          </p:nvSpPr>
          <p:spPr>
            <a:xfrm>
              <a:off x="4838533" y="2999088"/>
              <a:ext cx="1125018" cy="1276146"/>
            </a:xfrm>
            <a:custGeom>
              <a:avLst/>
              <a:gdLst>
                <a:gd name="connsiteX0" fmla="*/ 891621 w 1858552"/>
                <a:gd name="connsiteY0" fmla="*/ 127333 h 2108217"/>
                <a:gd name="connsiteX1" fmla="*/ 136204 w 1858552"/>
                <a:gd name="connsiteY1" fmla="*/ 570529 h 2108217"/>
                <a:gd name="connsiteX2" fmla="*/ 137285 w 1858552"/>
                <a:gd name="connsiteY2" fmla="*/ 575881 h 2108217"/>
                <a:gd name="connsiteX3" fmla="*/ 95362 w 1858552"/>
                <a:gd name="connsiteY3" fmla="*/ 639129 h 2108217"/>
                <a:gd name="connsiteX4" fmla="*/ 80913 w 1858552"/>
                <a:gd name="connsiteY4" fmla="*/ 642046 h 2108217"/>
                <a:gd name="connsiteX5" fmla="*/ 87029 w 1858552"/>
                <a:gd name="connsiteY5" fmla="*/ 1513636 h 2108217"/>
                <a:gd name="connsiteX6" fmla="*/ 95361 w 1858552"/>
                <a:gd name="connsiteY6" fmla="*/ 1515318 h 2108217"/>
                <a:gd name="connsiteX7" fmla="*/ 137285 w 1858552"/>
                <a:gd name="connsiteY7" fmla="*/ 1578567 h 2108217"/>
                <a:gd name="connsiteX8" fmla="*/ 136263 w 1858552"/>
                <a:gd name="connsiteY8" fmla="*/ 1583626 h 2108217"/>
                <a:gd name="connsiteX9" fmla="*/ 870153 w 1858552"/>
                <a:gd name="connsiteY9" fmla="*/ 2000544 h 2108217"/>
                <a:gd name="connsiteX10" fmla="*/ 876563 w 1858552"/>
                <a:gd name="connsiteY10" fmla="*/ 1991037 h 2108217"/>
                <a:gd name="connsiteX11" fmla="*/ 925101 w 1858552"/>
                <a:gd name="connsiteY11" fmla="*/ 1970932 h 2108217"/>
                <a:gd name="connsiteX12" fmla="*/ 973638 w 1858552"/>
                <a:gd name="connsiteY12" fmla="*/ 1991037 h 2108217"/>
                <a:gd name="connsiteX13" fmla="*/ 974304 w 1858552"/>
                <a:gd name="connsiteY13" fmla="*/ 1992024 h 2108217"/>
                <a:gd name="connsiteX14" fmla="*/ 1723151 w 1858552"/>
                <a:gd name="connsiteY14" fmla="*/ 1552681 h 2108217"/>
                <a:gd name="connsiteX15" fmla="*/ 1723319 w 1858552"/>
                <a:gd name="connsiteY15" fmla="*/ 1551848 h 2108217"/>
                <a:gd name="connsiteX16" fmla="*/ 1737335 w 1858552"/>
                <a:gd name="connsiteY16" fmla="*/ 1531060 h 2108217"/>
                <a:gd name="connsiteX17" fmla="*/ 1730864 w 1858552"/>
                <a:gd name="connsiteY17" fmla="*/ 608833 h 2108217"/>
                <a:gd name="connsiteX18" fmla="*/ 1726661 w 1858552"/>
                <a:gd name="connsiteY18" fmla="*/ 602599 h 2108217"/>
                <a:gd name="connsiteX19" fmla="*/ 1723626 w 1858552"/>
                <a:gd name="connsiteY19" fmla="*/ 587565 h 2108217"/>
                <a:gd name="connsiteX20" fmla="*/ 929459 w 1858552"/>
                <a:gd name="connsiteY20" fmla="*/ 136405 h 2108217"/>
                <a:gd name="connsiteX21" fmla="*/ 925101 w 1858552"/>
                <a:gd name="connsiteY21" fmla="*/ 137285 h 2108217"/>
                <a:gd name="connsiteX22" fmla="*/ 898382 w 1858552"/>
                <a:gd name="connsiteY22" fmla="*/ 131891 h 2108217"/>
                <a:gd name="connsiteX23" fmla="*/ 925101 w 1858552"/>
                <a:gd name="connsiteY23" fmla="*/ 0 h 2108217"/>
                <a:gd name="connsiteX24" fmla="*/ 993743 w 1858552"/>
                <a:gd name="connsiteY24" fmla="*/ 68643 h 2108217"/>
                <a:gd name="connsiteX25" fmla="*/ 988349 w 1858552"/>
                <a:gd name="connsiteY25" fmla="*/ 95361 h 2108217"/>
                <a:gd name="connsiteX26" fmla="*/ 982848 w 1858552"/>
                <a:gd name="connsiteY26" fmla="*/ 103520 h 2108217"/>
                <a:gd name="connsiteX27" fmla="*/ 1737928 w 1858552"/>
                <a:gd name="connsiteY27" fmla="*/ 532451 h 2108217"/>
                <a:gd name="connsiteX28" fmla="*/ 1741372 w 1858552"/>
                <a:gd name="connsiteY28" fmla="*/ 527343 h 2108217"/>
                <a:gd name="connsiteX29" fmla="*/ 1789910 w 1858552"/>
                <a:gd name="connsiteY29" fmla="*/ 507238 h 2108217"/>
                <a:gd name="connsiteX30" fmla="*/ 1858552 w 1858552"/>
                <a:gd name="connsiteY30" fmla="*/ 575881 h 2108217"/>
                <a:gd name="connsiteX31" fmla="*/ 1789910 w 1858552"/>
                <a:gd name="connsiteY31" fmla="*/ 644523 h 2108217"/>
                <a:gd name="connsiteX32" fmla="*/ 1786126 w 1858552"/>
                <a:gd name="connsiteY32" fmla="*/ 643759 h 2108217"/>
                <a:gd name="connsiteX33" fmla="*/ 1792189 w 1858552"/>
                <a:gd name="connsiteY33" fmla="*/ 1511060 h 2108217"/>
                <a:gd name="connsiteX34" fmla="*/ 1813286 w 1858552"/>
                <a:gd name="connsiteY34" fmla="*/ 1515319 h 2108217"/>
                <a:gd name="connsiteX35" fmla="*/ 1855209 w 1858552"/>
                <a:gd name="connsiteY35" fmla="*/ 1578567 h 2108217"/>
                <a:gd name="connsiteX36" fmla="*/ 1786567 w 1858552"/>
                <a:gd name="connsiteY36" fmla="*/ 1647209 h 2108217"/>
                <a:gd name="connsiteX37" fmla="*/ 1738030 w 1858552"/>
                <a:gd name="connsiteY37" fmla="*/ 1627104 h 2108217"/>
                <a:gd name="connsiteX38" fmla="*/ 1728646 w 1858552"/>
                <a:gd name="connsiteY38" fmla="*/ 1613186 h 2108217"/>
                <a:gd name="connsiteX39" fmla="*/ 992650 w 1858552"/>
                <a:gd name="connsiteY39" fmla="*/ 2044990 h 2108217"/>
                <a:gd name="connsiteX40" fmla="*/ 988349 w 1858552"/>
                <a:gd name="connsiteY40" fmla="*/ 2066293 h 2108217"/>
                <a:gd name="connsiteX41" fmla="*/ 925101 w 1858552"/>
                <a:gd name="connsiteY41" fmla="*/ 2108217 h 2108217"/>
                <a:gd name="connsiteX42" fmla="*/ 861852 w 1858552"/>
                <a:gd name="connsiteY42" fmla="*/ 2066293 h 2108217"/>
                <a:gd name="connsiteX43" fmla="*/ 860191 w 1858552"/>
                <a:gd name="connsiteY43" fmla="*/ 2058064 h 2108217"/>
                <a:gd name="connsiteX44" fmla="*/ 110027 w 1858552"/>
                <a:gd name="connsiteY44" fmla="*/ 1631927 h 2108217"/>
                <a:gd name="connsiteX45" fmla="*/ 95361 w 1858552"/>
                <a:gd name="connsiteY45" fmla="*/ 1641815 h 2108217"/>
                <a:gd name="connsiteX46" fmla="*/ 68643 w 1858552"/>
                <a:gd name="connsiteY46" fmla="*/ 1647209 h 2108217"/>
                <a:gd name="connsiteX47" fmla="*/ 0 w 1858552"/>
                <a:gd name="connsiteY47" fmla="*/ 1578567 h 2108217"/>
                <a:gd name="connsiteX48" fmla="*/ 20105 w 1858552"/>
                <a:gd name="connsiteY48" fmla="*/ 1530029 h 2108217"/>
                <a:gd name="connsiteX49" fmla="*/ 32128 w 1858552"/>
                <a:gd name="connsiteY49" fmla="*/ 1521923 h 2108217"/>
                <a:gd name="connsiteX50" fmla="*/ 25882 w 1858552"/>
                <a:gd name="connsiteY50" fmla="*/ 628313 h 2108217"/>
                <a:gd name="connsiteX51" fmla="*/ 20106 w 1858552"/>
                <a:gd name="connsiteY51" fmla="*/ 624418 h 2108217"/>
                <a:gd name="connsiteX52" fmla="*/ 1 w 1858552"/>
                <a:gd name="connsiteY52" fmla="*/ 575881 h 2108217"/>
                <a:gd name="connsiteX53" fmla="*/ 68643 w 1858552"/>
                <a:gd name="connsiteY53" fmla="*/ 507239 h 2108217"/>
                <a:gd name="connsiteX54" fmla="*/ 95362 w 1858552"/>
                <a:gd name="connsiteY54" fmla="*/ 512633 h 2108217"/>
                <a:gd name="connsiteX55" fmla="*/ 109767 w 1858552"/>
                <a:gd name="connsiteY55" fmla="*/ 522346 h 2108217"/>
                <a:gd name="connsiteX56" fmla="*/ 859279 w 1858552"/>
                <a:gd name="connsiteY56" fmla="*/ 82613 h 2108217"/>
                <a:gd name="connsiteX57" fmla="*/ 856458 w 1858552"/>
                <a:gd name="connsiteY57" fmla="*/ 68643 h 2108217"/>
                <a:gd name="connsiteX58" fmla="*/ 925101 w 1858552"/>
                <a:gd name="connsiteY58" fmla="*/ 0 h 210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858552" h="2108217">
                  <a:moveTo>
                    <a:pt x="891621" y="127333"/>
                  </a:moveTo>
                  <a:lnTo>
                    <a:pt x="136204" y="570529"/>
                  </a:lnTo>
                  <a:lnTo>
                    <a:pt x="137285" y="575881"/>
                  </a:lnTo>
                  <a:cubicBezTo>
                    <a:pt x="137285" y="604314"/>
                    <a:pt x="119998" y="628708"/>
                    <a:pt x="95362" y="639129"/>
                  </a:cubicBezTo>
                  <a:lnTo>
                    <a:pt x="80913" y="642046"/>
                  </a:lnTo>
                  <a:lnTo>
                    <a:pt x="87029" y="1513636"/>
                  </a:lnTo>
                  <a:lnTo>
                    <a:pt x="95361" y="1515318"/>
                  </a:lnTo>
                  <a:cubicBezTo>
                    <a:pt x="119998" y="1525739"/>
                    <a:pt x="137285" y="1550134"/>
                    <a:pt x="137285" y="1578567"/>
                  </a:cubicBezTo>
                  <a:lnTo>
                    <a:pt x="136263" y="1583626"/>
                  </a:lnTo>
                  <a:lnTo>
                    <a:pt x="870153" y="2000544"/>
                  </a:lnTo>
                  <a:lnTo>
                    <a:pt x="876563" y="1991037"/>
                  </a:lnTo>
                  <a:cubicBezTo>
                    <a:pt x="888985" y="1978615"/>
                    <a:pt x="906146" y="1970932"/>
                    <a:pt x="925101" y="1970932"/>
                  </a:cubicBezTo>
                  <a:cubicBezTo>
                    <a:pt x="944056" y="1970932"/>
                    <a:pt x="961217" y="1978615"/>
                    <a:pt x="973638" y="1991037"/>
                  </a:cubicBezTo>
                  <a:lnTo>
                    <a:pt x="974304" y="1992024"/>
                  </a:lnTo>
                  <a:lnTo>
                    <a:pt x="1723151" y="1552681"/>
                  </a:lnTo>
                  <a:lnTo>
                    <a:pt x="1723319" y="1551848"/>
                  </a:lnTo>
                  <a:lnTo>
                    <a:pt x="1737335" y="1531060"/>
                  </a:lnTo>
                  <a:lnTo>
                    <a:pt x="1730864" y="608833"/>
                  </a:lnTo>
                  <a:lnTo>
                    <a:pt x="1726661" y="602599"/>
                  </a:lnTo>
                  <a:lnTo>
                    <a:pt x="1723626" y="587565"/>
                  </a:lnTo>
                  <a:lnTo>
                    <a:pt x="929459" y="136405"/>
                  </a:lnTo>
                  <a:lnTo>
                    <a:pt x="925101" y="137285"/>
                  </a:lnTo>
                  <a:cubicBezTo>
                    <a:pt x="915623" y="137285"/>
                    <a:pt x="906594" y="135364"/>
                    <a:pt x="898382" y="131891"/>
                  </a:cubicBezTo>
                  <a:close/>
                  <a:moveTo>
                    <a:pt x="925101" y="0"/>
                  </a:moveTo>
                  <a:cubicBezTo>
                    <a:pt x="963011" y="0"/>
                    <a:pt x="993743" y="30732"/>
                    <a:pt x="993743" y="68643"/>
                  </a:cubicBezTo>
                  <a:cubicBezTo>
                    <a:pt x="993743" y="78120"/>
                    <a:pt x="991823" y="87149"/>
                    <a:pt x="988349" y="95361"/>
                  </a:cubicBezTo>
                  <a:lnTo>
                    <a:pt x="982848" y="103520"/>
                  </a:lnTo>
                  <a:lnTo>
                    <a:pt x="1737928" y="532451"/>
                  </a:lnTo>
                  <a:lnTo>
                    <a:pt x="1741372" y="527343"/>
                  </a:lnTo>
                  <a:cubicBezTo>
                    <a:pt x="1753794" y="514921"/>
                    <a:pt x="1770955" y="507238"/>
                    <a:pt x="1789910" y="507238"/>
                  </a:cubicBezTo>
                  <a:cubicBezTo>
                    <a:pt x="1827820" y="507238"/>
                    <a:pt x="1858552" y="537970"/>
                    <a:pt x="1858552" y="575881"/>
                  </a:cubicBezTo>
                  <a:cubicBezTo>
                    <a:pt x="1858552" y="613791"/>
                    <a:pt x="1827820" y="644523"/>
                    <a:pt x="1789910" y="644523"/>
                  </a:cubicBezTo>
                  <a:lnTo>
                    <a:pt x="1786126" y="643759"/>
                  </a:lnTo>
                  <a:lnTo>
                    <a:pt x="1792189" y="1511060"/>
                  </a:lnTo>
                  <a:lnTo>
                    <a:pt x="1813286" y="1515319"/>
                  </a:lnTo>
                  <a:cubicBezTo>
                    <a:pt x="1837922" y="1525740"/>
                    <a:pt x="1855209" y="1550134"/>
                    <a:pt x="1855209" y="1578567"/>
                  </a:cubicBezTo>
                  <a:cubicBezTo>
                    <a:pt x="1855209" y="1616477"/>
                    <a:pt x="1824477" y="1647209"/>
                    <a:pt x="1786567" y="1647209"/>
                  </a:cubicBezTo>
                  <a:cubicBezTo>
                    <a:pt x="1767612" y="1647209"/>
                    <a:pt x="1750452" y="1639526"/>
                    <a:pt x="1738030" y="1627104"/>
                  </a:cubicBezTo>
                  <a:lnTo>
                    <a:pt x="1728646" y="1613186"/>
                  </a:lnTo>
                  <a:lnTo>
                    <a:pt x="992650" y="2044990"/>
                  </a:lnTo>
                  <a:lnTo>
                    <a:pt x="988349" y="2066293"/>
                  </a:lnTo>
                  <a:cubicBezTo>
                    <a:pt x="977929" y="2090930"/>
                    <a:pt x="953534" y="2108217"/>
                    <a:pt x="925101" y="2108217"/>
                  </a:cubicBezTo>
                  <a:cubicBezTo>
                    <a:pt x="896668" y="2108217"/>
                    <a:pt x="872273" y="2090930"/>
                    <a:pt x="861852" y="2066293"/>
                  </a:cubicBezTo>
                  <a:lnTo>
                    <a:pt x="860191" y="2058064"/>
                  </a:lnTo>
                  <a:lnTo>
                    <a:pt x="110027" y="1631927"/>
                  </a:lnTo>
                  <a:lnTo>
                    <a:pt x="95361" y="1641815"/>
                  </a:lnTo>
                  <a:cubicBezTo>
                    <a:pt x="87149" y="1645288"/>
                    <a:pt x="78120" y="1647209"/>
                    <a:pt x="68643" y="1647209"/>
                  </a:cubicBezTo>
                  <a:cubicBezTo>
                    <a:pt x="30732" y="1647209"/>
                    <a:pt x="0" y="1616477"/>
                    <a:pt x="0" y="1578567"/>
                  </a:cubicBezTo>
                  <a:cubicBezTo>
                    <a:pt x="0" y="1559611"/>
                    <a:pt x="7683" y="1542451"/>
                    <a:pt x="20105" y="1530029"/>
                  </a:cubicBezTo>
                  <a:lnTo>
                    <a:pt x="32128" y="1521923"/>
                  </a:lnTo>
                  <a:lnTo>
                    <a:pt x="25882" y="628313"/>
                  </a:lnTo>
                  <a:lnTo>
                    <a:pt x="20106" y="624418"/>
                  </a:lnTo>
                  <a:cubicBezTo>
                    <a:pt x="7684" y="611997"/>
                    <a:pt x="1" y="594836"/>
                    <a:pt x="1" y="575881"/>
                  </a:cubicBezTo>
                  <a:cubicBezTo>
                    <a:pt x="1" y="537971"/>
                    <a:pt x="30733" y="507239"/>
                    <a:pt x="68643" y="507239"/>
                  </a:cubicBezTo>
                  <a:cubicBezTo>
                    <a:pt x="78121" y="507239"/>
                    <a:pt x="87150" y="509160"/>
                    <a:pt x="95362" y="512633"/>
                  </a:cubicBezTo>
                  <a:lnTo>
                    <a:pt x="109767" y="522346"/>
                  </a:lnTo>
                  <a:lnTo>
                    <a:pt x="859279" y="82613"/>
                  </a:lnTo>
                  <a:lnTo>
                    <a:pt x="856458" y="68643"/>
                  </a:lnTo>
                  <a:cubicBezTo>
                    <a:pt x="856458" y="30732"/>
                    <a:pt x="887190" y="0"/>
                    <a:pt x="925101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20F0B69-1544-B1EE-949D-6AA8AEE40B50}"/>
                </a:ext>
              </a:extLst>
            </p:cNvPr>
            <p:cNvSpPr/>
            <p:nvPr/>
          </p:nvSpPr>
          <p:spPr>
            <a:xfrm>
              <a:off x="6190784" y="3803471"/>
              <a:ext cx="1129313" cy="1276507"/>
            </a:xfrm>
            <a:custGeom>
              <a:avLst/>
              <a:gdLst>
                <a:gd name="connsiteX0" fmla="*/ 896251 w 1865646"/>
                <a:gd name="connsiteY0" fmla="*/ 120481 h 2108813"/>
                <a:gd name="connsiteX1" fmla="*/ 129434 w 1865646"/>
                <a:gd name="connsiteY1" fmla="*/ 570366 h 2108813"/>
                <a:gd name="connsiteX2" fmla="*/ 125890 w 1865646"/>
                <a:gd name="connsiteY2" fmla="*/ 575622 h 2108813"/>
                <a:gd name="connsiteX3" fmla="*/ 112789 w 1865646"/>
                <a:gd name="connsiteY3" fmla="*/ 584455 h 2108813"/>
                <a:gd name="connsiteX4" fmla="*/ 119147 w 1865646"/>
                <a:gd name="connsiteY4" fmla="*/ 1490535 h 2108813"/>
                <a:gd name="connsiteX5" fmla="*/ 131891 w 1865646"/>
                <a:gd name="connsiteY5" fmla="*/ 1509437 h 2108813"/>
                <a:gd name="connsiteX6" fmla="*/ 137285 w 1865646"/>
                <a:gd name="connsiteY6" fmla="*/ 1536156 h 2108813"/>
                <a:gd name="connsiteX7" fmla="*/ 136049 w 1865646"/>
                <a:gd name="connsiteY7" fmla="*/ 1542278 h 2108813"/>
                <a:gd name="connsiteX8" fmla="*/ 907672 w 1865646"/>
                <a:gd name="connsiteY8" fmla="*/ 1980632 h 2108813"/>
                <a:gd name="connsiteX9" fmla="*/ 913174 w 1865646"/>
                <a:gd name="connsiteY9" fmla="*/ 1976922 h 2108813"/>
                <a:gd name="connsiteX10" fmla="*/ 939893 w 1865646"/>
                <a:gd name="connsiteY10" fmla="*/ 1971528 h 2108813"/>
                <a:gd name="connsiteX11" fmla="*/ 966612 w 1865646"/>
                <a:gd name="connsiteY11" fmla="*/ 1976922 h 2108813"/>
                <a:gd name="connsiteX12" fmla="*/ 978887 w 1865646"/>
                <a:gd name="connsiteY12" fmla="*/ 1985199 h 2108813"/>
                <a:gd name="connsiteX13" fmla="*/ 1722260 w 1865646"/>
                <a:gd name="connsiteY13" fmla="*/ 1549067 h 2108813"/>
                <a:gd name="connsiteX14" fmla="*/ 1719653 w 1865646"/>
                <a:gd name="connsiteY14" fmla="*/ 1536156 h 2108813"/>
                <a:gd name="connsiteX15" fmla="*/ 1761577 w 1865646"/>
                <a:gd name="connsiteY15" fmla="*/ 1472908 h 2108813"/>
                <a:gd name="connsiteX16" fmla="*/ 1769197 w 1865646"/>
                <a:gd name="connsiteY16" fmla="*/ 1471370 h 2108813"/>
                <a:gd name="connsiteX17" fmla="*/ 1762980 w 1865646"/>
                <a:gd name="connsiteY17" fmla="*/ 585408 h 2108813"/>
                <a:gd name="connsiteX18" fmla="*/ 1748466 w 1865646"/>
                <a:gd name="connsiteY18" fmla="*/ 575622 h 2108813"/>
                <a:gd name="connsiteX19" fmla="*/ 1733755 w 1865646"/>
                <a:gd name="connsiteY19" fmla="*/ 553803 h 2108813"/>
                <a:gd name="connsiteX20" fmla="*/ 1733366 w 1865646"/>
                <a:gd name="connsiteY20" fmla="*/ 551872 h 2108813"/>
                <a:gd name="connsiteX21" fmla="*/ 979173 w 1865646"/>
                <a:gd name="connsiteY21" fmla="*/ 123421 h 2108813"/>
                <a:gd name="connsiteX22" fmla="*/ 966611 w 1865646"/>
                <a:gd name="connsiteY22" fmla="*/ 131891 h 2108813"/>
                <a:gd name="connsiteX23" fmla="*/ 939893 w 1865646"/>
                <a:gd name="connsiteY23" fmla="*/ 137285 h 2108813"/>
                <a:gd name="connsiteX24" fmla="*/ 913174 w 1865646"/>
                <a:gd name="connsiteY24" fmla="*/ 131891 h 2108813"/>
                <a:gd name="connsiteX25" fmla="*/ 939893 w 1865646"/>
                <a:gd name="connsiteY25" fmla="*/ 0 h 2108813"/>
                <a:gd name="connsiteX26" fmla="*/ 1008535 w 1865646"/>
                <a:gd name="connsiteY26" fmla="*/ 68643 h 2108813"/>
                <a:gd name="connsiteX27" fmla="*/ 1007047 w 1865646"/>
                <a:gd name="connsiteY27" fmla="*/ 76016 h 2108813"/>
                <a:gd name="connsiteX28" fmla="*/ 1739379 w 1865646"/>
                <a:gd name="connsiteY28" fmla="*/ 492025 h 2108813"/>
                <a:gd name="connsiteX29" fmla="*/ 1748466 w 1865646"/>
                <a:gd name="connsiteY29" fmla="*/ 478547 h 2108813"/>
                <a:gd name="connsiteX30" fmla="*/ 1797004 w 1865646"/>
                <a:gd name="connsiteY30" fmla="*/ 458442 h 2108813"/>
                <a:gd name="connsiteX31" fmla="*/ 1865646 w 1865646"/>
                <a:gd name="connsiteY31" fmla="*/ 527085 h 2108813"/>
                <a:gd name="connsiteX32" fmla="*/ 1823722 w 1865646"/>
                <a:gd name="connsiteY32" fmla="*/ 590333 h 2108813"/>
                <a:gd name="connsiteX33" fmla="*/ 1817981 w 1865646"/>
                <a:gd name="connsiteY33" fmla="*/ 591492 h 2108813"/>
                <a:gd name="connsiteX34" fmla="*/ 1824186 w 1865646"/>
                <a:gd name="connsiteY34" fmla="*/ 1479093 h 2108813"/>
                <a:gd name="connsiteX35" fmla="*/ 1836832 w 1865646"/>
                <a:gd name="connsiteY35" fmla="*/ 1487619 h 2108813"/>
                <a:gd name="connsiteX36" fmla="*/ 1856937 w 1865646"/>
                <a:gd name="connsiteY36" fmla="*/ 1536156 h 2108813"/>
                <a:gd name="connsiteX37" fmla="*/ 1788295 w 1865646"/>
                <a:gd name="connsiteY37" fmla="*/ 1604798 h 2108813"/>
                <a:gd name="connsiteX38" fmla="*/ 1761577 w 1865646"/>
                <a:gd name="connsiteY38" fmla="*/ 1599404 h 2108813"/>
                <a:gd name="connsiteX39" fmla="*/ 1753830 w 1865646"/>
                <a:gd name="connsiteY39" fmla="*/ 1594181 h 2108813"/>
                <a:gd name="connsiteX40" fmla="*/ 1006959 w 1865646"/>
                <a:gd name="connsiteY40" fmla="*/ 2032364 h 2108813"/>
                <a:gd name="connsiteX41" fmla="*/ 1008535 w 1865646"/>
                <a:gd name="connsiteY41" fmla="*/ 2040171 h 2108813"/>
                <a:gd name="connsiteX42" fmla="*/ 939893 w 1865646"/>
                <a:gd name="connsiteY42" fmla="*/ 2108813 h 2108813"/>
                <a:gd name="connsiteX43" fmla="*/ 871250 w 1865646"/>
                <a:gd name="connsiteY43" fmla="*/ 2040171 h 2108813"/>
                <a:gd name="connsiteX44" fmla="*/ 874343 w 1865646"/>
                <a:gd name="connsiteY44" fmla="*/ 2024852 h 2108813"/>
                <a:gd name="connsiteX45" fmla="*/ 109094 w 1865646"/>
                <a:gd name="connsiteY45" fmla="*/ 1590145 h 2108813"/>
                <a:gd name="connsiteX46" fmla="*/ 95362 w 1865646"/>
                <a:gd name="connsiteY46" fmla="*/ 1599404 h 2108813"/>
                <a:gd name="connsiteX47" fmla="*/ 68643 w 1865646"/>
                <a:gd name="connsiteY47" fmla="*/ 1604798 h 2108813"/>
                <a:gd name="connsiteX48" fmla="*/ 0 w 1865646"/>
                <a:gd name="connsiteY48" fmla="*/ 1536156 h 2108813"/>
                <a:gd name="connsiteX49" fmla="*/ 41923 w 1865646"/>
                <a:gd name="connsiteY49" fmla="*/ 1472907 h 2108813"/>
                <a:gd name="connsiteX50" fmla="*/ 63975 w 1865646"/>
                <a:gd name="connsiteY50" fmla="*/ 1468456 h 2108813"/>
                <a:gd name="connsiteX51" fmla="*/ 57847 w 1865646"/>
                <a:gd name="connsiteY51" fmla="*/ 591789 h 2108813"/>
                <a:gd name="connsiteX52" fmla="*/ 50633 w 1865646"/>
                <a:gd name="connsiteY52" fmla="*/ 590333 h 2108813"/>
                <a:gd name="connsiteX53" fmla="*/ 8710 w 1865646"/>
                <a:gd name="connsiteY53" fmla="*/ 527085 h 2108813"/>
                <a:gd name="connsiteX54" fmla="*/ 77352 w 1865646"/>
                <a:gd name="connsiteY54" fmla="*/ 458443 h 2108813"/>
                <a:gd name="connsiteX55" fmla="*/ 125890 w 1865646"/>
                <a:gd name="connsiteY55" fmla="*/ 478548 h 2108813"/>
                <a:gd name="connsiteX56" fmla="*/ 140435 w 1865646"/>
                <a:gd name="connsiteY56" fmla="*/ 500122 h 2108813"/>
                <a:gd name="connsiteX57" fmla="*/ 871741 w 1865646"/>
                <a:gd name="connsiteY57" fmla="*/ 71071 h 2108813"/>
                <a:gd name="connsiteX58" fmla="*/ 871250 w 1865646"/>
                <a:gd name="connsiteY58" fmla="*/ 68643 h 2108813"/>
                <a:gd name="connsiteX59" fmla="*/ 939893 w 1865646"/>
                <a:gd name="connsiteY59" fmla="*/ 0 h 2108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865646" h="2108813">
                  <a:moveTo>
                    <a:pt x="896251" y="120481"/>
                  </a:moveTo>
                  <a:lnTo>
                    <a:pt x="129434" y="570366"/>
                  </a:lnTo>
                  <a:lnTo>
                    <a:pt x="125890" y="575622"/>
                  </a:lnTo>
                  <a:lnTo>
                    <a:pt x="112789" y="584455"/>
                  </a:lnTo>
                  <a:lnTo>
                    <a:pt x="119147" y="1490535"/>
                  </a:lnTo>
                  <a:lnTo>
                    <a:pt x="131891" y="1509437"/>
                  </a:lnTo>
                  <a:cubicBezTo>
                    <a:pt x="135365" y="1517649"/>
                    <a:pt x="137285" y="1526678"/>
                    <a:pt x="137285" y="1536156"/>
                  </a:cubicBezTo>
                  <a:lnTo>
                    <a:pt x="136049" y="1542278"/>
                  </a:lnTo>
                  <a:lnTo>
                    <a:pt x="907672" y="1980632"/>
                  </a:lnTo>
                  <a:lnTo>
                    <a:pt x="913174" y="1976922"/>
                  </a:lnTo>
                  <a:cubicBezTo>
                    <a:pt x="921387" y="1973449"/>
                    <a:pt x="930415" y="1971528"/>
                    <a:pt x="939893" y="1971528"/>
                  </a:cubicBezTo>
                  <a:cubicBezTo>
                    <a:pt x="949370" y="1971528"/>
                    <a:pt x="958399" y="1973449"/>
                    <a:pt x="966612" y="1976922"/>
                  </a:cubicBezTo>
                  <a:lnTo>
                    <a:pt x="978887" y="1985199"/>
                  </a:lnTo>
                  <a:lnTo>
                    <a:pt x="1722260" y="1549067"/>
                  </a:lnTo>
                  <a:lnTo>
                    <a:pt x="1719653" y="1536156"/>
                  </a:lnTo>
                  <a:cubicBezTo>
                    <a:pt x="1719653" y="1507724"/>
                    <a:pt x="1736940" y="1483329"/>
                    <a:pt x="1761577" y="1472908"/>
                  </a:cubicBezTo>
                  <a:lnTo>
                    <a:pt x="1769197" y="1471370"/>
                  </a:lnTo>
                  <a:lnTo>
                    <a:pt x="1762980" y="585408"/>
                  </a:lnTo>
                  <a:lnTo>
                    <a:pt x="1748466" y="575622"/>
                  </a:lnTo>
                  <a:cubicBezTo>
                    <a:pt x="1742255" y="569411"/>
                    <a:pt x="1737229" y="562016"/>
                    <a:pt x="1733755" y="553803"/>
                  </a:cubicBezTo>
                  <a:lnTo>
                    <a:pt x="1733366" y="551872"/>
                  </a:lnTo>
                  <a:lnTo>
                    <a:pt x="979173" y="123421"/>
                  </a:lnTo>
                  <a:lnTo>
                    <a:pt x="966611" y="131891"/>
                  </a:lnTo>
                  <a:cubicBezTo>
                    <a:pt x="958399" y="135364"/>
                    <a:pt x="949370" y="137285"/>
                    <a:pt x="939893" y="137285"/>
                  </a:cubicBezTo>
                  <a:cubicBezTo>
                    <a:pt x="930415" y="137285"/>
                    <a:pt x="921386" y="135364"/>
                    <a:pt x="913174" y="131891"/>
                  </a:cubicBezTo>
                  <a:close/>
                  <a:moveTo>
                    <a:pt x="939893" y="0"/>
                  </a:moveTo>
                  <a:cubicBezTo>
                    <a:pt x="977802" y="0"/>
                    <a:pt x="1008535" y="30732"/>
                    <a:pt x="1008535" y="68643"/>
                  </a:cubicBezTo>
                  <a:lnTo>
                    <a:pt x="1007047" y="76016"/>
                  </a:lnTo>
                  <a:lnTo>
                    <a:pt x="1739379" y="492025"/>
                  </a:lnTo>
                  <a:lnTo>
                    <a:pt x="1748466" y="478547"/>
                  </a:lnTo>
                  <a:cubicBezTo>
                    <a:pt x="1760888" y="466125"/>
                    <a:pt x="1778049" y="458442"/>
                    <a:pt x="1797004" y="458442"/>
                  </a:cubicBezTo>
                  <a:cubicBezTo>
                    <a:pt x="1834913" y="458442"/>
                    <a:pt x="1865646" y="489174"/>
                    <a:pt x="1865646" y="527085"/>
                  </a:cubicBezTo>
                  <a:cubicBezTo>
                    <a:pt x="1865646" y="555517"/>
                    <a:pt x="1848359" y="579912"/>
                    <a:pt x="1823722" y="590333"/>
                  </a:cubicBezTo>
                  <a:lnTo>
                    <a:pt x="1817981" y="591492"/>
                  </a:lnTo>
                  <a:lnTo>
                    <a:pt x="1824186" y="1479093"/>
                  </a:lnTo>
                  <a:lnTo>
                    <a:pt x="1836832" y="1487619"/>
                  </a:lnTo>
                  <a:cubicBezTo>
                    <a:pt x="1849254" y="1500041"/>
                    <a:pt x="1856937" y="1517201"/>
                    <a:pt x="1856937" y="1536156"/>
                  </a:cubicBezTo>
                  <a:cubicBezTo>
                    <a:pt x="1856937" y="1574066"/>
                    <a:pt x="1826204" y="1604798"/>
                    <a:pt x="1788295" y="1604798"/>
                  </a:cubicBezTo>
                  <a:cubicBezTo>
                    <a:pt x="1778818" y="1604798"/>
                    <a:pt x="1769789" y="1602878"/>
                    <a:pt x="1761577" y="1599404"/>
                  </a:cubicBezTo>
                  <a:lnTo>
                    <a:pt x="1753830" y="1594181"/>
                  </a:lnTo>
                  <a:lnTo>
                    <a:pt x="1006959" y="2032364"/>
                  </a:lnTo>
                  <a:lnTo>
                    <a:pt x="1008535" y="2040171"/>
                  </a:lnTo>
                  <a:cubicBezTo>
                    <a:pt x="1008535" y="2078080"/>
                    <a:pt x="977803" y="2108813"/>
                    <a:pt x="939893" y="2108813"/>
                  </a:cubicBezTo>
                  <a:cubicBezTo>
                    <a:pt x="901983" y="2108813"/>
                    <a:pt x="871250" y="2078080"/>
                    <a:pt x="871250" y="2040171"/>
                  </a:cubicBezTo>
                  <a:lnTo>
                    <a:pt x="874343" y="2024852"/>
                  </a:lnTo>
                  <a:lnTo>
                    <a:pt x="109094" y="1590145"/>
                  </a:lnTo>
                  <a:lnTo>
                    <a:pt x="95362" y="1599404"/>
                  </a:lnTo>
                  <a:cubicBezTo>
                    <a:pt x="87149" y="1602877"/>
                    <a:pt x="78120" y="1604798"/>
                    <a:pt x="68643" y="1604798"/>
                  </a:cubicBezTo>
                  <a:cubicBezTo>
                    <a:pt x="30732" y="1604798"/>
                    <a:pt x="0" y="1574065"/>
                    <a:pt x="0" y="1536156"/>
                  </a:cubicBezTo>
                  <a:cubicBezTo>
                    <a:pt x="0" y="1507723"/>
                    <a:pt x="17287" y="1483328"/>
                    <a:pt x="41923" y="1472907"/>
                  </a:cubicBezTo>
                  <a:lnTo>
                    <a:pt x="63975" y="1468456"/>
                  </a:lnTo>
                  <a:lnTo>
                    <a:pt x="57847" y="591789"/>
                  </a:lnTo>
                  <a:lnTo>
                    <a:pt x="50633" y="590333"/>
                  </a:lnTo>
                  <a:cubicBezTo>
                    <a:pt x="25997" y="579912"/>
                    <a:pt x="8710" y="555518"/>
                    <a:pt x="8710" y="527085"/>
                  </a:cubicBezTo>
                  <a:cubicBezTo>
                    <a:pt x="8710" y="489175"/>
                    <a:pt x="39442" y="458443"/>
                    <a:pt x="77352" y="458443"/>
                  </a:cubicBezTo>
                  <a:cubicBezTo>
                    <a:pt x="96307" y="458443"/>
                    <a:pt x="113468" y="466126"/>
                    <a:pt x="125890" y="478548"/>
                  </a:cubicBezTo>
                  <a:lnTo>
                    <a:pt x="140435" y="500122"/>
                  </a:lnTo>
                  <a:lnTo>
                    <a:pt x="871741" y="71071"/>
                  </a:lnTo>
                  <a:lnTo>
                    <a:pt x="871250" y="68643"/>
                  </a:lnTo>
                  <a:cubicBezTo>
                    <a:pt x="871250" y="30732"/>
                    <a:pt x="901982" y="0"/>
                    <a:pt x="939893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CDCF6C2-1D88-5CCB-2AD9-2A16C2256A9A}"/>
                </a:ext>
              </a:extLst>
            </p:cNvPr>
            <p:cNvSpPr/>
            <p:nvPr/>
          </p:nvSpPr>
          <p:spPr>
            <a:xfrm>
              <a:off x="5518243" y="2613915"/>
              <a:ext cx="1120377" cy="1272658"/>
            </a:xfrm>
            <a:custGeom>
              <a:avLst/>
              <a:gdLst>
                <a:gd name="connsiteX0" fmla="*/ 885279 w 1850884"/>
                <a:gd name="connsiteY0" fmla="*/ 117464 h 2102455"/>
                <a:gd name="connsiteX1" fmla="*/ 134185 w 1850884"/>
                <a:gd name="connsiteY1" fmla="*/ 551124 h 2102455"/>
                <a:gd name="connsiteX2" fmla="*/ 137285 w 1850884"/>
                <a:gd name="connsiteY2" fmla="*/ 566477 h 2102455"/>
                <a:gd name="connsiteX3" fmla="*/ 117180 w 1850884"/>
                <a:gd name="connsiteY3" fmla="*/ 615015 h 2102455"/>
                <a:gd name="connsiteX4" fmla="*/ 96375 w 1850884"/>
                <a:gd name="connsiteY4" fmla="*/ 629042 h 2102455"/>
                <a:gd name="connsiteX5" fmla="*/ 96375 w 1850884"/>
                <a:gd name="connsiteY5" fmla="*/ 1504603 h 2102455"/>
                <a:gd name="connsiteX6" fmla="*/ 117180 w 1850884"/>
                <a:gd name="connsiteY6" fmla="*/ 1518631 h 2102455"/>
                <a:gd name="connsiteX7" fmla="*/ 131891 w 1850884"/>
                <a:gd name="connsiteY7" fmla="*/ 1540450 h 2102455"/>
                <a:gd name="connsiteX8" fmla="*/ 133209 w 1850884"/>
                <a:gd name="connsiteY8" fmla="*/ 1546976 h 2102455"/>
                <a:gd name="connsiteX9" fmla="*/ 888308 w 1850884"/>
                <a:gd name="connsiteY9" fmla="*/ 1982948 h 2102455"/>
                <a:gd name="connsiteX10" fmla="*/ 906675 w 1850884"/>
                <a:gd name="connsiteY10" fmla="*/ 1970565 h 2102455"/>
                <a:gd name="connsiteX11" fmla="*/ 933393 w 1850884"/>
                <a:gd name="connsiteY11" fmla="*/ 1965171 h 2102455"/>
                <a:gd name="connsiteX12" fmla="*/ 960112 w 1850884"/>
                <a:gd name="connsiteY12" fmla="*/ 1970565 h 2102455"/>
                <a:gd name="connsiteX13" fmla="*/ 967465 w 1850884"/>
                <a:gd name="connsiteY13" fmla="*/ 1975523 h 2102455"/>
                <a:gd name="connsiteX14" fmla="*/ 1718728 w 1850884"/>
                <a:gd name="connsiteY14" fmla="*/ 1541766 h 2102455"/>
                <a:gd name="connsiteX15" fmla="*/ 1718993 w 1850884"/>
                <a:gd name="connsiteY15" fmla="*/ 1540450 h 2102455"/>
                <a:gd name="connsiteX16" fmla="*/ 1733704 w 1850884"/>
                <a:gd name="connsiteY16" fmla="*/ 1518631 h 2102455"/>
                <a:gd name="connsiteX17" fmla="*/ 1746537 w 1850884"/>
                <a:gd name="connsiteY17" fmla="*/ 1509979 h 2102455"/>
                <a:gd name="connsiteX18" fmla="*/ 1746537 w 1850884"/>
                <a:gd name="connsiteY18" fmla="*/ 623788 h 2102455"/>
                <a:gd name="connsiteX19" fmla="*/ 1733525 w 1850884"/>
                <a:gd name="connsiteY19" fmla="*/ 615015 h 2102455"/>
                <a:gd name="connsiteX20" fmla="*/ 1713420 w 1850884"/>
                <a:gd name="connsiteY20" fmla="*/ 566477 h 2102455"/>
                <a:gd name="connsiteX21" fmla="*/ 1715706 w 1850884"/>
                <a:gd name="connsiteY21" fmla="*/ 555154 h 2102455"/>
                <a:gd name="connsiteX22" fmla="*/ 970494 w 1850884"/>
                <a:gd name="connsiteY22" fmla="*/ 124890 h 2102455"/>
                <a:gd name="connsiteX23" fmla="*/ 960112 w 1850884"/>
                <a:gd name="connsiteY23" fmla="*/ 131890 h 2102455"/>
                <a:gd name="connsiteX24" fmla="*/ 933393 w 1850884"/>
                <a:gd name="connsiteY24" fmla="*/ 137284 h 2102455"/>
                <a:gd name="connsiteX25" fmla="*/ 906675 w 1850884"/>
                <a:gd name="connsiteY25" fmla="*/ 131890 h 2102455"/>
                <a:gd name="connsiteX26" fmla="*/ 933393 w 1850884"/>
                <a:gd name="connsiteY26" fmla="*/ 0 h 2102455"/>
                <a:gd name="connsiteX27" fmla="*/ 1002035 w 1850884"/>
                <a:gd name="connsiteY27" fmla="*/ 68642 h 2102455"/>
                <a:gd name="connsiteX28" fmla="*/ 1000044 w 1850884"/>
                <a:gd name="connsiteY28" fmla="*/ 78503 h 2102455"/>
                <a:gd name="connsiteX29" fmla="*/ 1746256 w 1850884"/>
                <a:gd name="connsiteY29" fmla="*/ 509357 h 2102455"/>
                <a:gd name="connsiteX30" fmla="*/ 1755344 w 1850884"/>
                <a:gd name="connsiteY30" fmla="*/ 503229 h 2102455"/>
                <a:gd name="connsiteX31" fmla="*/ 1782063 w 1850884"/>
                <a:gd name="connsiteY31" fmla="*/ 497835 h 2102455"/>
                <a:gd name="connsiteX32" fmla="*/ 1850705 w 1850884"/>
                <a:gd name="connsiteY32" fmla="*/ 566477 h 2102455"/>
                <a:gd name="connsiteX33" fmla="*/ 1808782 w 1850884"/>
                <a:gd name="connsiteY33" fmla="*/ 629726 h 2102455"/>
                <a:gd name="connsiteX34" fmla="*/ 1801510 w 1850884"/>
                <a:gd name="connsiteY34" fmla="*/ 631194 h 2102455"/>
                <a:gd name="connsiteX35" fmla="*/ 1801510 w 1850884"/>
                <a:gd name="connsiteY35" fmla="*/ 1502416 h 2102455"/>
                <a:gd name="connsiteX36" fmla="*/ 1808960 w 1850884"/>
                <a:gd name="connsiteY36" fmla="*/ 1503920 h 2102455"/>
                <a:gd name="connsiteX37" fmla="*/ 1850884 w 1850884"/>
                <a:gd name="connsiteY37" fmla="*/ 1567169 h 2102455"/>
                <a:gd name="connsiteX38" fmla="*/ 1782242 w 1850884"/>
                <a:gd name="connsiteY38" fmla="*/ 1635811 h 2102455"/>
                <a:gd name="connsiteX39" fmla="*/ 1733704 w 1850884"/>
                <a:gd name="connsiteY39" fmla="*/ 1615706 h 2102455"/>
                <a:gd name="connsiteX40" fmla="*/ 1724436 w 1850884"/>
                <a:gd name="connsiteY40" fmla="*/ 1601960 h 2102455"/>
                <a:gd name="connsiteX41" fmla="*/ 999360 w 1850884"/>
                <a:gd name="connsiteY41" fmla="*/ 2020561 h 2102455"/>
                <a:gd name="connsiteX42" fmla="*/ 1002035 w 1850884"/>
                <a:gd name="connsiteY42" fmla="*/ 2033813 h 2102455"/>
                <a:gd name="connsiteX43" fmla="*/ 933393 w 1850884"/>
                <a:gd name="connsiteY43" fmla="*/ 2102455 h 2102455"/>
                <a:gd name="connsiteX44" fmla="*/ 864751 w 1850884"/>
                <a:gd name="connsiteY44" fmla="*/ 2033813 h 2102455"/>
                <a:gd name="connsiteX45" fmla="*/ 864934 w 1850884"/>
                <a:gd name="connsiteY45" fmla="*/ 2032906 h 2102455"/>
                <a:gd name="connsiteX46" fmla="*/ 124214 w 1850884"/>
                <a:gd name="connsiteY46" fmla="*/ 1605273 h 2102455"/>
                <a:gd name="connsiteX47" fmla="*/ 117180 w 1850884"/>
                <a:gd name="connsiteY47" fmla="*/ 1615706 h 2102455"/>
                <a:gd name="connsiteX48" fmla="*/ 68643 w 1850884"/>
                <a:gd name="connsiteY48" fmla="*/ 1635811 h 2102455"/>
                <a:gd name="connsiteX49" fmla="*/ 0 w 1850884"/>
                <a:gd name="connsiteY49" fmla="*/ 1567169 h 2102455"/>
                <a:gd name="connsiteX50" fmla="*/ 20105 w 1850884"/>
                <a:gd name="connsiteY50" fmla="*/ 1518631 h 2102455"/>
                <a:gd name="connsiteX51" fmla="*/ 41401 w 1850884"/>
                <a:gd name="connsiteY51" fmla="*/ 1504273 h 2102455"/>
                <a:gd name="connsiteX52" fmla="*/ 41401 w 1850884"/>
                <a:gd name="connsiteY52" fmla="*/ 629373 h 2102455"/>
                <a:gd name="connsiteX53" fmla="*/ 20105 w 1850884"/>
                <a:gd name="connsiteY53" fmla="*/ 615015 h 2102455"/>
                <a:gd name="connsiteX54" fmla="*/ 0 w 1850884"/>
                <a:gd name="connsiteY54" fmla="*/ 566477 h 2102455"/>
                <a:gd name="connsiteX55" fmla="*/ 68643 w 1850884"/>
                <a:gd name="connsiteY55" fmla="*/ 497835 h 2102455"/>
                <a:gd name="connsiteX56" fmla="*/ 95362 w 1850884"/>
                <a:gd name="connsiteY56" fmla="*/ 503229 h 2102455"/>
                <a:gd name="connsiteX57" fmla="*/ 100854 w 1850884"/>
                <a:gd name="connsiteY57" fmla="*/ 506932 h 2102455"/>
                <a:gd name="connsiteX58" fmla="*/ 865385 w 1850884"/>
                <a:gd name="connsiteY58" fmla="*/ 65502 h 2102455"/>
                <a:gd name="connsiteX59" fmla="*/ 870145 w 1850884"/>
                <a:gd name="connsiteY59" fmla="*/ 41923 h 2102455"/>
                <a:gd name="connsiteX60" fmla="*/ 933393 w 1850884"/>
                <a:gd name="connsiteY60" fmla="*/ 0 h 2102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850884" h="2102455">
                  <a:moveTo>
                    <a:pt x="885279" y="117464"/>
                  </a:moveTo>
                  <a:lnTo>
                    <a:pt x="134185" y="551124"/>
                  </a:lnTo>
                  <a:lnTo>
                    <a:pt x="137285" y="566477"/>
                  </a:lnTo>
                  <a:cubicBezTo>
                    <a:pt x="137285" y="585432"/>
                    <a:pt x="129602" y="602593"/>
                    <a:pt x="117180" y="615015"/>
                  </a:cubicBezTo>
                  <a:lnTo>
                    <a:pt x="96375" y="629042"/>
                  </a:lnTo>
                  <a:lnTo>
                    <a:pt x="96375" y="1504603"/>
                  </a:lnTo>
                  <a:lnTo>
                    <a:pt x="117180" y="1518631"/>
                  </a:lnTo>
                  <a:cubicBezTo>
                    <a:pt x="123391" y="1524842"/>
                    <a:pt x="128418" y="1532237"/>
                    <a:pt x="131891" y="1540450"/>
                  </a:cubicBezTo>
                  <a:lnTo>
                    <a:pt x="133209" y="1546976"/>
                  </a:lnTo>
                  <a:lnTo>
                    <a:pt x="888308" y="1982948"/>
                  </a:lnTo>
                  <a:lnTo>
                    <a:pt x="906675" y="1970565"/>
                  </a:lnTo>
                  <a:cubicBezTo>
                    <a:pt x="914887" y="1967092"/>
                    <a:pt x="923916" y="1965171"/>
                    <a:pt x="933393" y="1965171"/>
                  </a:cubicBezTo>
                  <a:cubicBezTo>
                    <a:pt x="942871" y="1965171"/>
                    <a:pt x="951900" y="1967092"/>
                    <a:pt x="960112" y="1970565"/>
                  </a:cubicBezTo>
                  <a:lnTo>
                    <a:pt x="967465" y="1975523"/>
                  </a:lnTo>
                  <a:lnTo>
                    <a:pt x="1718728" y="1541766"/>
                  </a:lnTo>
                  <a:lnTo>
                    <a:pt x="1718993" y="1540450"/>
                  </a:lnTo>
                  <a:cubicBezTo>
                    <a:pt x="1722467" y="1532237"/>
                    <a:pt x="1727493" y="1524842"/>
                    <a:pt x="1733704" y="1518631"/>
                  </a:cubicBezTo>
                  <a:lnTo>
                    <a:pt x="1746537" y="1509979"/>
                  </a:lnTo>
                  <a:lnTo>
                    <a:pt x="1746537" y="623788"/>
                  </a:lnTo>
                  <a:lnTo>
                    <a:pt x="1733525" y="615015"/>
                  </a:lnTo>
                  <a:cubicBezTo>
                    <a:pt x="1721103" y="602593"/>
                    <a:pt x="1713420" y="585433"/>
                    <a:pt x="1713420" y="566477"/>
                  </a:cubicBezTo>
                  <a:lnTo>
                    <a:pt x="1715706" y="555154"/>
                  </a:lnTo>
                  <a:lnTo>
                    <a:pt x="970494" y="124890"/>
                  </a:lnTo>
                  <a:lnTo>
                    <a:pt x="960112" y="131890"/>
                  </a:lnTo>
                  <a:cubicBezTo>
                    <a:pt x="951900" y="135363"/>
                    <a:pt x="942871" y="137284"/>
                    <a:pt x="933393" y="137284"/>
                  </a:cubicBezTo>
                  <a:cubicBezTo>
                    <a:pt x="923916" y="137284"/>
                    <a:pt x="914887" y="135363"/>
                    <a:pt x="906675" y="131890"/>
                  </a:cubicBezTo>
                  <a:close/>
                  <a:moveTo>
                    <a:pt x="933393" y="0"/>
                  </a:moveTo>
                  <a:cubicBezTo>
                    <a:pt x="971303" y="0"/>
                    <a:pt x="1002035" y="30732"/>
                    <a:pt x="1002035" y="68642"/>
                  </a:cubicBezTo>
                  <a:lnTo>
                    <a:pt x="1000044" y="78503"/>
                  </a:lnTo>
                  <a:lnTo>
                    <a:pt x="1746256" y="509357"/>
                  </a:lnTo>
                  <a:lnTo>
                    <a:pt x="1755344" y="503229"/>
                  </a:lnTo>
                  <a:cubicBezTo>
                    <a:pt x="1763556" y="499756"/>
                    <a:pt x="1772585" y="497835"/>
                    <a:pt x="1782063" y="497835"/>
                  </a:cubicBezTo>
                  <a:cubicBezTo>
                    <a:pt x="1819973" y="497835"/>
                    <a:pt x="1850705" y="528567"/>
                    <a:pt x="1850705" y="566477"/>
                  </a:cubicBezTo>
                  <a:cubicBezTo>
                    <a:pt x="1850705" y="594910"/>
                    <a:pt x="1833418" y="619305"/>
                    <a:pt x="1808782" y="629726"/>
                  </a:cubicBezTo>
                  <a:lnTo>
                    <a:pt x="1801510" y="631194"/>
                  </a:lnTo>
                  <a:lnTo>
                    <a:pt x="1801510" y="1502416"/>
                  </a:lnTo>
                  <a:lnTo>
                    <a:pt x="1808960" y="1503920"/>
                  </a:lnTo>
                  <a:cubicBezTo>
                    <a:pt x="1833597" y="1514341"/>
                    <a:pt x="1850884" y="1538736"/>
                    <a:pt x="1850884" y="1567169"/>
                  </a:cubicBezTo>
                  <a:cubicBezTo>
                    <a:pt x="1850884" y="1605079"/>
                    <a:pt x="1820151" y="1635811"/>
                    <a:pt x="1782242" y="1635811"/>
                  </a:cubicBezTo>
                  <a:cubicBezTo>
                    <a:pt x="1763286" y="1635811"/>
                    <a:pt x="1746126" y="1628128"/>
                    <a:pt x="1733704" y="1615706"/>
                  </a:cubicBezTo>
                  <a:lnTo>
                    <a:pt x="1724436" y="1601960"/>
                  </a:lnTo>
                  <a:lnTo>
                    <a:pt x="999360" y="2020561"/>
                  </a:lnTo>
                  <a:lnTo>
                    <a:pt x="1002035" y="2033813"/>
                  </a:lnTo>
                  <a:cubicBezTo>
                    <a:pt x="1002035" y="2071723"/>
                    <a:pt x="971303" y="2102455"/>
                    <a:pt x="933393" y="2102455"/>
                  </a:cubicBezTo>
                  <a:cubicBezTo>
                    <a:pt x="895483" y="2102455"/>
                    <a:pt x="864751" y="2071723"/>
                    <a:pt x="864751" y="2033813"/>
                  </a:cubicBezTo>
                  <a:lnTo>
                    <a:pt x="864934" y="2032906"/>
                  </a:lnTo>
                  <a:lnTo>
                    <a:pt x="124214" y="1605273"/>
                  </a:lnTo>
                  <a:lnTo>
                    <a:pt x="117180" y="1615706"/>
                  </a:lnTo>
                  <a:cubicBezTo>
                    <a:pt x="104759" y="1628128"/>
                    <a:pt x="87598" y="1635811"/>
                    <a:pt x="68643" y="1635811"/>
                  </a:cubicBezTo>
                  <a:cubicBezTo>
                    <a:pt x="30732" y="1635811"/>
                    <a:pt x="0" y="1605079"/>
                    <a:pt x="0" y="1567169"/>
                  </a:cubicBezTo>
                  <a:cubicBezTo>
                    <a:pt x="0" y="1548213"/>
                    <a:pt x="7683" y="1531053"/>
                    <a:pt x="20105" y="1518631"/>
                  </a:cubicBezTo>
                  <a:lnTo>
                    <a:pt x="41401" y="1504273"/>
                  </a:lnTo>
                  <a:lnTo>
                    <a:pt x="41401" y="629373"/>
                  </a:lnTo>
                  <a:lnTo>
                    <a:pt x="20105" y="615015"/>
                  </a:lnTo>
                  <a:cubicBezTo>
                    <a:pt x="7683" y="602593"/>
                    <a:pt x="0" y="585432"/>
                    <a:pt x="0" y="566477"/>
                  </a:cubicBezTo>
                  <a:cubicBezTo>
                    <a:pt x="0" y="528567"/>
                    <a:pt x="30732" y="497835"/>
                    <a:pt x="68643" y="497835"/>
                  </a:cubicBezTo>
                  <a:cubicBezTo>
                    <a:pt x="78120" y="497835"/>
                    <a:pt x="87149" y="499756"/>
                    <a:pt x="95362" y="503229"/>
                  </a:cubicBezTo>
                  <a:lnTo>
                    <a:pt x="100854" y="506932"/>
                  </a:lnTo>
                  <a:lnTo>
                    <a:pt x="865385" y="65502"/>
                  </a:lnTo>
                  <a:lnTo>
                    <a:pt x="870145" y="41923"/>
                  </a:lnTo>
                  <a:cubicBezTo>
                    <a:pt x="880566" y="17287"/>
                    <a:pt x="904961" y="0"/>
                    <a:pt x="933393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B031C7F-8E59-D73E-8C4A-D0AC1C4F38C7}"/>
                </a:ext>
              </a:extLst>
            </p:cNvPr>
            <p:cNvSpPr/>
            <p:nvPr/>
          </p:nvSpPr>
          <p:spPr>
            <a:xfrm>
              <a:off x="6196056" y="2999088"/>
              <a:ext cx="1124041" cy="1276146"/>
            </a:xfrm>
            <a:custGeom>
              <a:avLst/>
              <a:gdLst>
                <a:gd name="connsiteX0" fmla="*/ 906556 w 1856937"/>
                <a:gd name="connsiteY0" fmla="*/ 132313 h 2108217"/>
                <a:gd name="connsiteX1" fmla="*/ 135496 w 1856937"/>
                <a:gd name="connsiteY1" fmla="*/ 584744 h 2108217"/>
                <a:gd name="connsiteX2" fmla="*/ 131891 w 1856937"/>
                <a:gd name="connsiteY2" fmla="*/ 602599 h 2108217"/>
                <a:gd name="connsiteX3" fmla="*/ 117180 w 1856937"/>
                <a:gd name="connsiteY3" fmla="*/ 624418 h 2108217"/>
                <a:gd name="connsiteX4" fmla="*/ 104171 w 1856937"/>
                <a:gd name="connsiteY4" fmla="*/ 633189 h 2108217"/>
                <a:gd name="connsiteX5" fmla="*/ 110432 w 1856937"/>
                <a:gd name="connsiteY5" fmla="*/ 1525480 h 2108217"/>
                <a:gd name="connsiteX6" fmla="*/ 117181 w 1856937"/>
                <a:gd name="connsiteY6" fmla="*/ 1530030 h 2108217"/>
                <a:gd name="connsiteX7" fmla="*/ 131891 w 1856937"/>
                <a:gd name="connsiteY7" fmla="*/ 1551848 h 2108217"/>
                <a:gd name="connsiteX8" fmla="*/ 135577 w 1856937"/>
                <a:gd name="connsiteY8" fmla="*/ 1570104 h 2108217"/>
                <a:gd name="connsiteX9" fmla="*/ 880994 w 1856937"/>
                <a:gd name="connsiteY9" fmla="*/ 1993488 h 2108217"/>
                <a:gd name="connsiteX10" fmla="*/ 882646 w 1856937"/>
                <a:gd name="connsiteY10" fmla="*/ 1991037 h 2108217"/>
                <a:gd name="connsiteX11" fmla="*/ 931184 w 1856937"/>
                <a:gd name="connsiteY11" fmla="*/ 1970932 h 2108217"/>
                <a:gd name="connsiteX12" fmla="*/ 979721 w 1856937"/>
                <a:gd name="connsiteY12" fmla="*/ 1991037 h 2108217"/>
                <a:gd name="connsiteX13" fmla="*/ 985317 w 1856937"/>
                <a:gd name="connsiteY13" fmla="*/ 1999337 h 2108217"/>
                <a:gd name="connsiteX14" fmla="*/ 1721968 w 1856937"/>
                <a:gd name="connsiteY14" fmla="*/ 1567095 h 2108217"/>
                <a:gd name="connsiteX15" fmla="*/ 1725046 w 1856937"/>
                <a:gd name="connsiteY15" fmla="*/ 1551848 h 2108217"/>
                <a:gd name="connsiteX16" fmla="*/ 1739757 w 1856937"/>
                <a:gd name="connsiteY16" fmla="*/ 1530029 h 2108217"/>
                <a:gd name="connsiteX17" fmla="*/ 1760609 w 1856937"/>
                <a:gd name="connsiteY17" fmla="*/ 1515970 h 2108217"/>
                <a:gd name="connsiteX18" fmla="*/ 1754422 w 1856937"/>
                <a:gd name="connsiteY18" fmla="*/ 634305 h 2108217"/>
                <a:gd name="connsiteX19" fmla="*/ 1739758 w 1856937"/>
                <a:gd name="connsiteY19" fmla="*/ 624418 h 2108217"/>
                <a:gd name="connsiteX20" fmla="*/ 1719653 w 1856937"/>
                <a:gd name="connsiteY20" fmla="*/ 575881 h 2108217"/>
                <a:gd name="connsiteX21" fmla="*/ 1720351 w 1856937"/>
                <a:gd name="connsiteY21" fmla="*/ 572427 h 2108217"/>
                <a:gd name="connsiteX22" fmla="*/ 948186 w 1856937"/>
                <a:gd name="connsiteY22" fmla="*/ 133852 h 2108217"/>
                <a:gd name="connsiteX23" fmla="*/ 931184 w 1856937"/>
                <a:gd name="connsiteY23" fmla="*/ 137285 h 2108217"/>
                <a:gd name="connsiteX24" fmla="*/ 931184 w 1856937"/>
                <a:gd name="connsiteY24" fmla="*/ 0 h 2108217"/>
                <a:gd name="connsiteX25" fmla="*/ 999826 w 1856937"/>
                <a:gd name="connsiteY25" fmla="*/ 68643 h 2108217"/>
                <a:gd name="connsiteX26" fmla="*/ 994432 w 1856937"/>
                <a:gd name="connsiteY26" fmla="*/ 95361 h 2108217"/>
                <a:gd name="connsiteX27" fmla="*/ 993705 w 1856937"/>
                <a:gd name="connsiteY27" fmla="*/ 96440 h 2108217"/>
                <a:gd name="connsiteX28" fmla="*/ 1745473 w 1856937"/>
                <a:gd name="connsiteY28" fmla="*/ 523490 h 2108217"/>
                <a:gd name="connsiteX29" fmla="*/ 1761577 w 1856937"/>
                <a:gd name="connsiteY29" fmla="*/ 512633 h 2108217"/>
                <a:gd name="connsiteX30" fmla="*/ 1788295 w 1856937"/>
                <a:gd name="connsiteY30" fmla="*/ 507239 h 2108217"/>
                <a:gd name="connsiteX31" fmla="*/ 1856937 w 1856937"/>
                <a:gd name="connsiteY31" fmla="*/ 575881 h 2108217"/>
                <a:gd name="connsiteX32" fmla="*/ 1815013 w 1856937"/>
                <a:gd name="connsiteY32" fmla="*/ 639129 h 2108217"/>
                <a:gd name="connsiteX33" fmla="*/ 1809427 w 1856937"/>
                <a:gd name="connsiteY33" fmla="*/ 640257 h 2108217"/>
                <a:gd name="connsiteX34" fmla="*/ 1815598 w 1856937"/>
                <a:gd name="connsiteY34" fmla="*/ 1515712 h 2108217"/>
                <a:gd name="connsiteX35" fmla="*/ 1836832 w 1856937"/>
                <a:gd name="connsiteY35" fmla="*/ 1530029 h 2108217"/>
                <a:gd name="connsiteX36" fmla="*/ 1856937 w 1856937"/>
                <a:gd name="connsiteY36" fmla="*/ 1578567 h 2108217"/>
                <a:gd name="connsiteX37" fmla="*/ 1788295 w 1856937"/>
                <a:gd name="connsiteY37" fmla="*/ 1647209 h 2108217"/>
                <a:gd name="connsiteX38" fmla="*/ 1739757 w 1856937"/>
                <a:gd name="connsiteY38" fmla="*/ 1627104 h 2108217"/>
                <a:gd name="connsiteX39" fmla="*/ 1736513 w 1856937"/>
                <a:gd name="connsiteY39" fmla="*/ 1622293 h 2108217"/>
                <a:gd name="connsiteX40" fmla="*/ 996396 w 1856937"/>
                <a:gd name="connsiteY40" fmla="*/ 2056566 h 2108217"/>
                <a:gd name="connsiteX41" fmla="*/ 994432 w 1856937"/>
                <a:gd name="connsiteY41" fmla="*/ 2066293 h 2108217"/>
                <a:gd name="connsiteX42" fmla="*/ 931184 w 1856937"/>
                <a:gd name="connsiteY42" fmla="*/ 2108217 h 2108217"/>
                <a:gd name="connsiteX43" fmla="*/ 867936 w 1856937"/>
                <a:gd name="connsiteY43" fmla="*/ 2066293 h 2108217"/>
                <a:gd name="connsiteX44" fmla="*/ 864047 w 1856937"/>
                <a:gd name="connsiteY44" fmla="*/ 2047034 h 2108217"/>
                <a:gd name="connsiteX45" fmla="*/ 119294 w 1856937"/>
                <a:gd name="connsiteY45" fmla="*/ 1623969 h 2108217"/>
                <a:gd name="connsiteX46" fmla="*/ 117181 w 1856937"/>
                <a:gd name="connsiteY46" fmla="*/ 1627104 h 2108217"/>
                <a:gd name="connsiteX47" fmla="*/ 68643 w 1856937"/>
                <a:gd name="connsiteY47" fmla="*/ 1647209 h 2108217"/>
                <a:gd name="connsiteX48" fmla="*/ 1 w 1856937"/>
                <a:gd name="connsiteY48" fmla="*/ 1578567 h 2108217"/>
                <a:gd name="connsiteX49" fmla="*/ 41924 w 1856937"/>
                <a:gd name="connsiteY49" fmla="*/ 1515319 h 2108217"/>
                <a:gd name="connsiteX50" fmla="*/ 55440 w 1856937"/>
                <a:gd name="connsiteY50" fmla="*/ 1512591 h 2108217"/>
                <a:gd name="connsiteX51" fmla="*/ 49293 w 1856937"/>
                <a:gd name="connsiteY51" fmla="*/ 640616 h 2108217"/>
                <a:gd name="connsiteX52" fmla="*/ 41923 w 1856937"/>
                <a:gd name="connsiteY52" fmla="*/ 639129 h 2108217"/>
                <a:gd name="connsiteX53" fmla="*/ 0 w 1856937"/>
                <a:gd name="connsiteY53" fmla="*/ 575881 h 2108217"/>
                <a:gd name="connsiteX54" fmla="*/ 68643 w 1856937"/>
                <a:gd name="connsiteY54" fmla="*/ 507238 h 2108217"/>
                <a:gd name="connsiteX55" fmla="*/ 117180 w 1856937"/>
                <a:gd name="connsiteY55" fmla="*/ 527343 h 2108217"/>
                <a:gd name="connsiteX56" fmla="*/ 119302 w 1856937"/>
                <a:gd name="connsiteY56" fmla="*/ 530489 h 2108217"/>
                <a:gd name="connsiteX57" fmla="*/ 867188 w 1856937"/>
                <a:gd name="connsiteY57" fmla="*/ 91658 h 2108217"/>
                <a:gd name="connsiteX58" fmla="*/ 862541 w 1856937"/>
                <a:gd name="connsiteY58" fmla="*/ 68643 h 2108217"/>
                <a:gd name="connsiteX59" fmla="*/ 931184 w 1856937"/>
                <a:gd name="connsiteY59" fmla="*/ 0 h 2108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856937" h="2108217">
                  <a:moveTo>
                    <a:pt x="906556" y="132313"/>
                  </a:moveTo>
                  <a:lnTo>
                    <a:pt x="135496" y="584744"/>
                  </a:lnTo>
                  <a:lnTo>
                    <a:pt x="131891" y="602599"/>
                  </a:lnTo>
                  <a:cubicBezTo>
                    <a:pt x="128418" y="610812"/>
                    <a:pt x="123391" y="618207"/>
                    <a:pt x="117180" y="624418"/>
                  </a:cubicBezTo>
                  <a:lnTo>
                    <a:pt x="104171" y="633189"/>
                  </a:lnTo>
                  <a:lnTo>
                    <a:pt x="110432" y="1525480"/>
                  </a:lnTo>
                  <a:lnTo>
                    <a:pt x="117181" y="1530030"/>
                  </a:lnTo>
                  <a:cubicBezTo>
                    <a:pt x="123391" y="1536241"/>
                    <a:pt x="128418" y="1543636"/>
                    <a:pt x="131891" y="1551848"/>
                  </a:cubicBezTo>
                  <a:lnTo>
                    <a:pt x="135577" y="1570104"/>
                  </a:lnTo>
                  <a:lnTo>
                    <a:pt x="880994" y="1993488"/>
                  </a:lnTo>
                  <a:lnTo>
                    <a:pt x="882646" y="1991037"/>
                  </a:lnTo>
                  <a:cubicBezTo>
                    <a:pt x="895068" y="1978615"/>
                    <a:pt x="912229" y="1970932"/>
                    <a:pt x="931184" y="1970932"/>
                  </a:cubicBezTo>
                  <a:cubicBezTo>
                    <a:pt x="950139" y="1970932"/>
                    <a:pt x="967299" y="1978615"/>
                    <a:pt x="979721" y="1991037"/>
                  </a:cubicBezTo>
                  <a:lnTo>
                    <a:pt x="985317" y="1999337"/>
                  </a:lnTo>
                  <a:lnTo>
                    <a:pt x="1721968" y="1567095"/>
                  </a:lnTo>
                  <a:lnTo>
                    <a:pt x="1725046" y="1551848"/>
                  </a:lnTo>
                  <a:cubicBezTo>
                    <a:pt x="1728520" y="1543635"/>
                    <a:pt x="1733546" y="1536240"/>
                    <a:pt x="1739757" y="1530029"/>
                  </a:cubicBezTo>
                  <a:lnTo>
                    <a:pt x="1760609" y="1515970"/>
                  </a:lnTo>
                  <a:lnTo>
                    <a:pt x="1754422" y="634305"/>
                  </a:lnTo>
                  <a:lnTo>
                    <a:pt x="1739758" y="624418"/>
                  </a:lnTo>
                  <a:cubicBezTo>
                    <a:pt x="1727336" y="611997"/>
                    <a:pt x="1719653" y="594836"/>
                    <a:pt x="1719653" y="575881"/>
                  </a:cubicBezTo>
                  <a:lnTo>
                    <a:pt x="1720351" y="572427"/>
                  </a:lnTo>
                  <a:lnTo>
                    <a:pt x="948186" y="133852"/>
                  </a:lnTo>
                  <a:lnTo>
                    <a:pt x="931184" y="137285"/>
                  </a:lnTo>
                  <a:close/>
                  <a:moveTo>
                    <a:pt x="931184" y="0"/>
                  </a:moveTo>
                  <a:cubicBezTo>
                    <a:pt x="969094" y="0"/>
                    <a:pt x="999826" y="30732"/>
                    <a:pt x="999826" y="68643"/>
                  </a:cubicBezTo>
                  <a:cubicBezTo>
                    <a:pt x="999826" y="78120"/>
                    <a:pt x="997906" y="87149"/>
                    <a:pt x="994432" y="95361"/>
                  </a:cubicBezTo>
                  <a:lnTo>
                    <a:pt x="993705" y="96440"/>
                  </a:lnTo>
                  <a:lnTo>
                    <a:pt x="1745473" y="523490"/>
                  </a:lnTo>
                  <a:lnTo>
                    <a:pt x="1761577" y="512633"/>
                  </a:lnTo>
                  <a:cubicBezTo>
                    <a:pt x="1769789" y="509160"/>
                    <a:pt x="1778818" y="507239"/>
                    <a:pt x="1788295" y="507239"/>
                  </a:cubicBezTo>
                  <a:cubicBezTo>
                    <a:pt x="1826204" y="507239"/>
                    <a:pt x="1856937" y="537971"/>
                    <a:pt x="1856937" y="575881"/>
                  </a:cubicBezTo>
                  <a:cubicBezTo>
                    <a:pt x="1856937" y="604314"/>
                    <a:pt x="1839650" y="628708"/>
                    <a:pt x="1815013" y="639129"/>
                  </a:cubicBezTo>
                  <a:lnTo>
                    <a:pt x="1809427" y="640257"/>
                  </a:lnTo>
                  <a:lnTo>
                    <a:pt x="1815598" y="1515712"/>
                  </a:lnTo>
                  <a:lnTo>
                    <a:pt x="1836832" y="1530029"/>
                  </a:lnTo>
                  <a:cubicBezTo>
                    <a:pt x="1849254" y="1542451"/>
                    <a:pt x="1856937" y="1559611"/>
                    <a:pt x="1856937" y="1578567"/>
                  </a:cubicBezTo>
                  <a:cubicBezTo>
                    <a:pt x="1856937" y="1616477"/>
                    <a:pt x="1826204" y="1647209"/>
                    <a:pt x="1788295" y="1647209"/>
                  </a:cubicBezTo>
                  <a:cubicBezTo>
                    <a:pt x="1769340" y="1647209"/>
                    <a:pt x="1752179" y="1639526"/>
                    <a:pt x="1739757" y="1627104"/>
                  </a:cubicBezTo>
                  <a:lnTo>
                    <a:pt x="1736513" y="1622293"/>
                  </a:lnTo>
                  <a:lnTo>
                    <a:pt x="996396" y="2056566"/>
                  </a:lnTo>
                  <a:lnTo>
                    <a:pt x="994432" y="2066293"/>
                  </a:lnTo>
                  <a:cubicBezTo>
                    <a:pt x="984011" y="2090930"/>
                    <a:pt x="959616" y="2108217"/>
                    <a:pt x="931184" y="2108217"/>
                  </a:cubicBezTo>
                  <a:cubicBezTo>
                    <a:pt x="902751" y="2108217"/>
                    <a:pt x="878356" y="2090930"/>
                    <a:pt x="867936" y="2066293"/>
                  </a:cubicBezTo>
                  <a:lnTo>
                    <a:pt x="864047" y="2047034"/>
                  </a:lnTo>
                  <a:lnTo>
                    <a:pt x="119294" y="1623969"/>
                  </a:lnTo>
                  <a:lnTo>
                    <a:pt x="117181" y="1627104"/>
                  </a:lnTo>
                  <a:cubicBezTo>
                    <a:pt x="104759" y="1639526"/>
                    <a:pt x="87598" y="1647209"/>
                    <a:pt x="68643" y="1647209"/>
                  </a:cubicBezTo>
                  <a:cubicBezTo>
                    <a:pt x="30733" y="1647209"/>
                    <a:pt x="1" y="1616477"/>
                    <a:pt x="1" y="1578567"/>
                  </a:cubicBezTo>
                  <a:cubicBezTo>
                    <a:pt x="1" y="1550134"/>
                    <a:pt x="17288" y="1525740"/>
                    <a:pt x="41924" y="1515319"/>
                  </a:cubicBezTo>
                  <a:lnTo>
                    <a:pt x="55440" y="1512591"/>
                  </a:lnTo>
                  <a:lnTo>
                    <a:pt x="49293" y="640616"/>
                  </a:lnTo>
                  <a:lnTo>
                    <a:pt x="41923" y="639129"/>
                  </a:lnTo>
                  <a:cubicBezTo>
                    <a:pt x="17287" y="628708"/>
                    <a:pt x="0" y="604313"/>
                    <a:pt x="0" y="575881"/>
                  </a:cubicBezTo>
                  <a:cubicBezTo>
                    <a:pt x="0" y="537970"/>
                    <a:pt x="30732" y="507238"/>
                    <a:pt x="68643" y="507238"/>
                  </a:cubicBezTo>
                  <a:cubicBezTo>
                    <a:pt x="87598" y="507238"/>
                    <a:pt x="104759" y="514921"/>
                    <a:pt x="117180" y="527343"/>
                  </a:cubicBezTo>
                  <a:lnTo>
                    <a:pt x="119302" y="530489"/>
                  </a:lnTo>
                  <a:lnTo>
                    <a:pt x="867188" y="91658"/>
                  </a:lnTo>
                  <a:lnTo>
                    <a:pt x="862541" y="68643"/>
                  </a:lnTo>
                  <a:cubicBezTo>
                    <a:pt x="862541" y="30732"/>
                    <a:pt x="893274" y="0"/>
                    <a:pt x="931184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70708FD-F12A-A1B0-C745-17D0D2C78C3E}"/>
                </a:ext>
              </a:extLst>
            </p:cNvPr>
            <p:cNvSpPr/>
            <p:nvPr/>
          </p:nvSpPr>
          <p:spPr>
            <a:xfrm>
              <a:off x="4833263" y="3803471"/>
              <a:ext cx="1126929" cy="1276507"/>
            </a:xfrm>
            <a:custGeom>
              <a:avLst/>
              <a:gdLst>
                <a:gd name="connsiteX0" fmla="*/ 883302 w 1861709"/>
                <a:gd name="connsiteY0" fmla="*/ 114259 h 2108813"/>
                <a:gd name="connsiteX1" fmla="*/ 141458 w 1861709"/>
                <a:gd name="connsiteY1" fmla="*/ 549547 h 2108813"/>
                <a:gd name="connsiteX2" fmla="*/ 140599 w 1861709"/>
                <a:gd name="connsiteY2" fmla="*/ 553803 h 2108813"/>
                <a:gd name="connsiteX3" fmla="*/ 104069 w 1861709"/>
                <a:gd name="connsiteY3" fmla="*/ 590333 h 2108813"/>
                <a:gd name="connsiteX4" fmla="*/ 89500 w 1861709"/>
                <a:gd name="connsiteY4" fmla="*/ 593274 h 2108813"/>
                <a:gd name="connsiteX5" fmla="*/ 95674 w 1861709"/>
                <a:gd name="connsiteY5" fmla="*/ 1473120 h 2108813"/>
                <a:gd name="connsiteX6" fmla="*/ 117179 w 1861709"/>
                <a:gd name="connsiteY6" fmla="*/ 1487619 h 2108813"/>
                <a:gd name="connsiteX7" fmla="*/ 137284 w 1861709"/>
                <a:gd name="connsiteY7" fmla="*/ 1536156 h 2108813"/>
                <a:gd name="connsiteX8" fmla="*/ 133657 w 1861709"/>
                <a:gd name="connsiteY8" fmla="*/ 1554120 h 2108813"/>
                <a:gd name="connsiteX9" fmla="*/ 893813 w 1861709"/>
                <a:gd name="connsiteY9" fmla="*/ 1985874 h 2108813"/>
                <a:gd name="connsiteX10" fmla="*/ 907090 w 1861709"/>
                <a:gd name="connsiteY10" fmla="*/ 1976922 h 2108813"/>
                <a:gd name="connsiteX11" fmla="*/ 933809 w 1861709"/>
                <a:gd name="connsiteY11" fmla="*/ 1971528 h 2108813"/>
                <a:gd name="connsiteX12" fmla="*/ 960528 w 1861709"/>
                <a:gd name="connsiteY12" fmla="*/ 1976922 h 2108813"/>
                <a:gd name="connsiteX13" fmla="*/ 964699 w 1861709"/>
                <a:gd name="connsiteY13" fmla="*/ 1979735 h 2108813"/>
                <a:gd name="connsiteX14" fmla="*/ 1718163 w 1861709"/>
                <a:gd name="connsiteY14" fmla="*/ 1537628 h 2108813"/>
                <a:gd name="connsiteX15" fmla="*/ 1717866 w 1861709"/>
                <a:gd name="connsiteY15" fmla="*/ 1536156 h 2108813"/>
                <a:gd name="connsiteX16" fmla="*/ 1737971 w 1861709"/>
                <a:gd name="connsiteY16" fmla="*/ 1487618 h 2108813"/>
                <a:gd name="connsiteX17" fmla="*/ 1745981 w 1861709"/>
                <a:gd name="connsiteY17" fmla="*/ 1482218 h 2108813"/>
                <a:gd name="connsiteX18" fmla="*/ 1739569 w 1861709"/>
                <a:gd name="connsiteY18" fmla="*/ 568449 h 2108813"/>
                <a:gd name="connsiteX19" fmla="*/ 965295 w 1861709"/>
                <a:gd name="connsiteY19" fmla="*/ 128677 h 2108813"/>
                <a:gd name="connsiteX20" fmla="*/ 960528 w 1861709"/>
                <a:gd name="connsiteY20" fmla="*/ 131891 h 2108813"/>
                <a:gd name="connsiteX21" fmla="*/ 933809 w 1861709"/>
                <a:gd name="connsiteY21" fmla="*/ 137285 h 2108813"/>
                <a:gd name="connsiteX22" fmla="*/ 885271 w 1861709"/>
                <a:gd name="connsiteY22" fmla="*/ 117180 h 2108813"/>
                <a:gd name="connsiteX23" fmla="*/ 933809 w 1861709"/>
                <a:gd name="connsiteY23" fmla="*/ 0 h 2108813"/>
                <a:gd name="connsiteX24" fmla="*/ 1002451 w 1861709"/>
                <a:gd name="connsiteY24" fmla="*/ 68643 h 2108813"/>
                <a:gd name="connsiteX25" fmla="*/ 999208 w 1861709"/>
                <a:gd name="connsiteY25" fmla="*/ 84708 h 2108813"/>
                <a:gd name="connsiteX26" fmla="*/ 1730125 w 1861709"/>
                <a:gd name="connsiteY26" fmla="*/ 499913 h 2108813"/>
                <a:gd name="connsiteX27" fmla="*/ 1744530 w 1861709"/>
                <a:gd name="connsiteY27" fmla="*/ 478548 h 2108813"/>
                <a:gd name="connsiteX28" fmla="*/ 1793067 w 1861709"/>
                <a:gd name="connsiteY28" fmla="*/ 458443 h 2108813"/>
                <a:gd name="connsiteX29" fmla="*/ 1861709 w 1861709"/>
                <a:gd name="connsiteY29" fmla="*/ 527085 h 2108813"/>
                <a:gd name="connsiteX30" fmla="*/ 1819786 w 1861709"/>
                <a:gd name="connsiteY30" fmla="*/ 590333 h 2108813"/>
                <a:gd name="connsiteX31" fmla="*/ 1794661 w 1861709"/>
                <a:gd name="connsiteY31" fmla="*/ 595405 h 2108813"/>
                <a:gd name="connsiteX32" fmla="*/ 1800828 w 1861709"/>
                <a:gd name="connsiteY32" fmla="*/ 1470404 h 2108813"/>
                <a:gd name="connsiteX33" fmla="*/ 1813228 w 1861709"/>
                <a:gd name="connsiteY33" fmla="*/ 1472907 h 2108813"/>
                <a:gd name="connsiteX34" fmla="*/ 1855151 w 1861709"/>
                <a:gd name="connsiteY34" fmla="*/ 1536156 h 2108813"/>
                <a:gd name="connsiteX35" fmla="*/ 1786509 w 1861709"/>
                <a:gd name="connsiteY35" fmla="*/ 1604798 h 2108813"/>
                <a:gd name="connsiteX36" fmla="*/ 1759790 w 1861709"/>
                <a:gd name="connsiteY36" fmla="*/ 1599404 h 2108813"/>
                <a:gd name="connsiteX37" fmla="*/ 1741991 w 1861709"/>
                <a:gd name="connsiteY37" fmla="*/ 1587404 h 2108813"/>
                <a:gd name="connsiteX38" fmla="*/ 999052 w 1861709"/>
                <a:gd name="connsiteY38" fmla="*/ 2023332 h 2108813"/>
                <a:gd name="connsiteX39" fmla="*/ 1002451 w 1861709"/>
                <a:gd name="connsiteY39" fmla="*/ 2040171 h 2108813"/>
                <a:gd name="connsiteX40" fmla="*/ 933809 w 1861709"/>
                <a:gd name="connsiteY40" fmla="*/ 2108813 h 2108813"/>
                <a:gd name="connsiteX41" fmla="*/ 865166 w 1861709"/>
                <a:gd name="connsiteY41" fmla="*/ 2040171 h 2108813"/>
                <a:gd name="connsiteX42" fmla="*/ 866489 w 1861709"/>
                <a:gd name="connsiteY42" fmla="*/ 2033621 h 2108813"/>
                <a:gd name="connsiteX43" fmla="*/ 98444 w 1861709"/>
                <a:gd name="connsiteY43" fmla="*/ 1597326 h 2108813"/>
                <a:gd name="connsiteX44" fmla="*/ 95361 w 1861709"/>
                <a:gd name="connsiteY44" fmla="*/ 1599404 h 2108813"/>
                <a:gd name="connsiteX45" fmla="*/ 68642 w 1861709"/>
                <a:gd name="connsiteY45" fmla="*/ 1604798 h 2108813"/>
                <a:gd name="connsiteX46" fmla="*/ 0 w 1861709"/>
                <a:gd name="connsiteY46" fmla="*/ 1536156 h 2108813"/>
                <a:gd name="connsiteX47" fmla="*/ 20105 w 1861709"/>
                <a:gd name="connsiteY47" fmla="*/ 1487619 h 2108813"/>
                <a:gd name="connsiteX48" fmla="*/ 40715 w 1861709"/>
                <a:gd name="connsiteY48" fmla="*/ 1473723 h 2108813"/>
                <a:gd name="connsiteX49" fmla="*/ 34411 w 1861709"/>
                <a:gd name="connsiteY49" fmla="*/ 579397 h 2108813"/>
                <a:gd name="connsiteX50" fmla="*/ 28813 w 1861709"/>
                <a:gd name="connsiteY50" fmla="*/ 575622 h 2108813"/>
                <a:gd name="connsiteX51" fmla="*/ 8708 w 1861709"/>
                <a:gd name="connsiteY51" fmla="*/ 527085 h 2108813"/>
                <a:gd name="connsiteX52" fmla="*/ 77351 w 1861709"/>
                <a:gd name="connsiteY52" fmla="*/ 458442 h 2108813"/>
                <a:gd name="connsiteX53" fmla="*/ 125888 w 1861709"/>
                <a:gd name="connsiteY53" fmla="*/ 478547 h 2108813"/>
                <a:gd name="connsiteX54" fmla="*/ 133809 w 1861709"/>
                <a:gd name="connsiteY54" fmla="*/ 490296 h 2108813"/>
                <a:gd name="connsiteX55" fmla="*/ 866890 w 1861709"/>
                <a:gd name="connsiteY55" fmla="*/ 60102 h 2108813"/>
                <a:gd name="connsiteX56" fmla="*/ 870561 w 1861709"/>
                <a:gd name="connsiteY56" fmla="*/ 41924 h 2108813"/>
                <a:gd name="connsiteX57" fmla="*/ 933809 w 1861709"/>
                <a:gd name="connsiteY57" fmla="*/ 0 h 2108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861709" h="2108813">
                  <a:moveTo>
                    <a:pt x="883302" y="114259"/>
                  </a:moveTo>
                  <a:lnTo>
                    <a:pt x="141458" y="549547"/>
                  </a:lnTo>
                  <a:lnTo>
                    <a:pt x="140599" y="553803"/>
                  </a:lnTo>
                  <a:cubicBezTo>
                    <a:pt x="133652" y="570228"/>
                    <a:pt x="120494" y="583386"/>
                    <a:pt x="104069" y="590333"/>
                  </a:cubicBezTo>
                  <a:lnTo>
                    <a:pt x="89500" y="593274"/>
                  </a:lnTo>
                  <a:lnTo>
                    <a:pt x="95674" y="1473120"/>
                  </a:lnTo>
                  <a:lnTo>
                    <a:pt x="117179" y="1487619"/>
                  </a:lnTo>
                  <a:cubicBezTo>
                    <a:pt x="129601" y="1500041"/>
                    <a:pt x="137284" y="1517201"/>
                    <a:pt x="137284" y="1536156"/>
                  </a:cubicBezTo>
                  <a:lnTo>
                    <a:pt x="133657" y="1554120"/>
                  </a:lnTo>
                  <a:lnTo>
                    <a:pt x="893813" y="1985874"/>
                  </a:lnTo>
                  <a:lnTo>
                    <a:pt x="907090" y="1976922"/>
                  </a:lnTo>
                  <a:cubicBezTo>
                    <a:pt x="915302" y="1973449"/>
                    <a:pt x="924331" y="1971528"/>
                    <a:pt x="933809" y="1971528"/>
                  </a:cubicBezTo>
                  <a:cubicBezTo>
                    <a:pt x="943286" y="1971528"/>
                    <a:pt x="952315" y="1973449"/>
                    <a:pt x="960528" y="1976922"/>
                  </a:cubicBezTo>
                  <a:lnTo>
                    <a:pt x="964699" y="1979735"/>
                  </a:lnTo>
                  <a:lnTo>
                    <a:pt x="1718163" y="1537628"/>
                  </a:lnTo>
                  <a:lnTo>
                    <a:pt x="1717866" y="1536156"/>
                  </a:lnTo>
                  <a:cubicBezTo>
                    <a:pt x="1717866" y="1517201"/>
                    <a:pt x="1725549" y="1500040"/>
                    <a:pt x="1737971" y="1487618"/>
                  </a:cubicBezTo>
                  <a:lnTo>
                    <a:pt x="1745981" y="1482218"/>
                  </a:lnTo>
                  <a:lnTo>
                    <a:pt x="1739569" y="568449"/>
                  </a:lnTo>
                  <a:lnTo>
                    <a:pt x="965295" y="128677"/>
                  </a:lnTo>
                  <a:lnTo>
                    <a:pt x="960528" y="131891"/>
                  </a:lnTo>
                  <a:cubicBezTo>
                    <a:pt x="952315" y="135364"/>
                    <a:pt x="943286" y="137285"/>
                    <a:pt x="933809" y="137285"/>
                  </a:cubicBezTo>
                  <a:cubicBezTo>
                    <a:pt x="914854" y="137285"/>
                    <a:pt x="897693" y="129602"/>
                    <a:pt x="885271" y="117180"/>
                  </a:cubicBezTo>
                  <a:close/>
                  <a:moveTo>
                    <a:pt x="933809" y="0"/>
                  </a:moveTo>
                  <a:cubicBezTo>
                    <a:pt x="971719" y="0"/>
                    <a:pt x="1002451" y="30732"/>
                    <a:pt x="1002451" y="68643"/>
                  </a:cubicBezTo>
                  <a:lnTo>
                    <a:pt x="999208" y="84708"/>
                  </a:lnTo>
                  <a:lnTo>
                    <a:pt x="1730125" y="499913"/>
                  </a:lnTo>
                  <a:lnTo>
                    <a:pt x="1744530" y="478548"/>
                  </a:lnTo>
                  <a:cubicBezTo>
                    <a:pt x="1756952" y="466126"/>
                    <a:pt x="1774112" y="458443"/>
                    <a:pt x="1793067" y="458443"/>
                  </a:cubicBezTo>
                  <a:cubicBezTo>
                    <a:pt x="1830977" y="458443"/>
                    <a:pt x="1861709" y="489175"/>
                    <a:pt x="1861709" y="527085"/>
                  </a:cubicBezTo>
                  <a:cubicBezTo>
                    <a:pt x="1861709" y="555518"/>
                    <a:pt x="1844422" y="579912"/>
                    <a:pt x="1819786" y="590333"/>
                  </a:cubicBezTo>
                  <a:lnTo>
                    <a:pt x="1794661" y="595405"/>
                  </a:lnTo>
                  <a:lnTo>
                    <a:pt x="1800828" y="1470404"/>
                  </a:lnTo>
                  <a:lnTo>
                    <a:pt x="1813228" y="1472907"/>
                  </a:lnTo>
                  <a:cubicBezTo>
                    <a:pt x="1837864" y="1483328"/>
                    <a:pt x="1855151" y="1507723"/>
                    <a:pt x="1855151" y="1536156"/>
                  </a:cubicBezTo>
                  <a:cubicBezTo>
                    <a:pt x="1855151" y="1574066"/>
                    <a:pt x="1824419" y="1604798"/>
                    <a:pt x="1786509" y="1604798"/>
                  </a:cubicBezTo>
                  <a:cubicBezTo>
                    <a:pt x="1777031" y="1604798"/>
                    <a:pt x="1768002" y="1602878"/>
                    <a:pt x="1759790" y="1599404"/>
                  </a:cubicBezTo>
                  <a:lnTo>
                    <a:pt x="1741991" y="1587404"/>
                  </a:lnTo>
                  <a:lnTo>
                    <a:pt x="999052" y="2023332"/>
                  </a:lnTo>
                  <a:lnTo>
                    <a:pt x="1002451" y="2040171"/>
                  </a:lnTo>
                  <a:cubicBezTo>
                    <a:pt x="1002451" y="2078081"/>
                    <a:pt x="971719" y="2108813"/>
                    <a:pt x="933809" y="2108813"/>
                  </a:cubicBezTo>
                  <a:cubicBezTo>
                    <a:pt x="895898" y="2108813"/>
                    <a:pt x="865166" y="2078081"/>
                    <a:pt x="865166" y="2040171"/>
                  </a:cubicBezTo>
                  <a:lnTo>
                    <a:pt x="866489" y="2033621"/>
                  </a:lnTo>
                  <a:lnTo>
                    <a:pt x="98444" y="1597326"/>
                  </a:lnTo>
                  <a:lnTo>
                    <a:pt x="95361" y="1599404"/>
                  </a:lnTo>
                  <a:cubicBezTo>
                    <a:pt x="87149" y="1602878"/>
                    <a:pt x="78120" y="1604798"/>
                    <a:pt x="68642" y="1604798"/>
                  </a:cubicBezTo>
                  <a:cubicBezTo>
                    <a:pt x="30732" y="1604798"/>
                    <a:pt x="0" y="1574066"/>
                    <a:pt x="0" y="1536156"/>
                  </a:cubicBezTo>
                  <a:cubicBezTo>
                    <a:pt x="0" y="1517201"/>
                    <a:pt x="7683" y="1500041"/>
                    <a:pt x="20105" y="1487619"/>
                  </a:cubicBezTo>
                  <a:lnTo>
                    <a:pt x="40715" y="1473723"/>
                  </a:lnTo>
                  <a:lnTo>
                    <a:pt x="34411" y="579397"/>
                  </a:lnTo>
                  <a:lnTo>
                    <a:pt x="28813" y="575622"/>
                  </a:lnTo>
                  <a:cubicBezTo>
                    <a:pt x="16391" y="563200"/>
                    <a:pt x="8708" y="546040"/>
                    <a:pt x="8708" y="527085"/>
                  </a:cubicBezTo>
                  <a:cubicBezTo>
                    <a:pt x="8708" y="489174"/>
                    <a:pt x="39440" y="458442"/>
                    <a:pt x="77351" y="458442"/>
                  </a:cubicBezTo>
                  <a:cubicBezTo>
                    <a:pt x="96306" y="458442"/>
                    <a:pt x="113466" y="466125"/>
                    <a:pt x="125888" y="478547"/>
                  </a:cubicBezTo>
                  <a:lnTo>
                    <a:pt x="133809" y="490296"/>
                  </a:lnTo>
                  <a:lnTo>
                    <a:pt x="866890" y="60102"/>
                  </a:lnTo>
                  <a:lnTo>
                    <a:pt x="870561" y="41924"/>
                  </a:lnTo>
                  <a:cubicBezTo>
                    <a:pt x="880981" y="17287"/>
                    <a:pt x="905376" y="0"/>
                    <a:pt x="933809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586EFF2-C072-8B44-12C3-06346B771D65}"/>
                </a:ext>
              </a:extLst>
            </p:cNvPr>
            <p:cNvSpPr/>
            <p:nvPr/>
          </p:nvSpPr>
          <p:spPr>
            <a:xfrm>
              <a:off x="5518243" y="4192133"/>
              <a:ext cx="1123231" cy="1274464"/>
            </a:xfrm>
            <a:custGeom>
              <a:avLst/>
              <a:gdLst>
                <a:gd name="connsiteX0" fmla="*/ 888594 w 1855599"/>
                <a:gd name="connsiteY0" fmla="*/ 119700 h 2105439"/>
                <a:gd name="connsiteX1" fmla="*/ 134265 w 1855599"/>
                <a:gd name="connsiteY1" fmla="*/ 555227 h 2105439"/>
                <a:gd name="connsiteX2" fmla="*/ 131891 w 1855599"/>
                <a:gd name="connsiteY2" fmla="*/ 566988 h 2105439"/>
                <a:gd name="connsiteX3" fmla="*/ 117180 w 1855599"/>
                <a:gd name="connsiteY3" fmla="*/ 588806 h 2105439"/>
                <a:gd name="connsiteX4" fmla="*/ 96375 w 1855599"/>
                <a:gd name="connsiteY4" fmla="*/ 602834 h 2105439"/>
                <a:gd name="connsiteX5" fmla="*/ 96375 w 1855599"/>
                <a:gd name="connsiteY5" fmla="*/ 1474068 h 2105439"/>
                <a:gd name="connsiteX6" fmla="*/ 117180 w 1855599"/>
                <a:gd name="connsiteY6" fmla="*/ 1488095 h 2105439"/>
                <a:gd name="connsiteX7" fmla="*/ 137285 w 1855599"/>
                <a:gd name="connsiteY7" fmla="*/ 1536633 h 2105439"/>
                <a:gd name="connsiteX8" fmla="*/ 134239 w 1855599"/>
                <a:gd name="connsiteY8" fmla="*/ 1551721 h 2105439"/>
                <a:gd name="connsiteX9" fmla="*/ 887376 w 1855599"/>
                <a:gd name="connsiteY9" fmla="*/ 1986561 h 2105439"/>
                <a:gd name="connsiteX10" fmla="*/ 906675 w 1855599"/>
                <a:gd name="connsiteY10" fmla="*/ 1973549 h 2105439"/>
                <a:gd name="connsiteX11" fmla="*/ 933393 w 1855599"/>
                <a:gd name="connsiteY11" fmla="*/ 1968155 h 2105439"/>
                <a:gd name="connsiteX12" fmla="*/ 960112 w 1855599"/>
                <a:gd name="connsiteY12" fmla="*/ 1973549 h 2105439"/>
                <a:gd name="connsiteX13" fmla="*/ 968397 w 1855599"/>
                <a:gd name="connsiteY13" fmla="*/ 1979135 h 2105439"/>
                <a:gd name="connsiteX14" fmla="*/ 1720036 w 1855599"/>
                <a:gd name="connsiteY14" fmla="*/ 1545161 h 2105439"/>
                <a:gd name="connsiteX15" fmla="*/ 1718314 w 1855599"/>
                <a:gd name="connsiteY15" fmla="*/ 1536633 h 2105439"/>
                <a:gd name="connsiteX16" fmla="*/ 1738419 w 1855599"/>
                <a:gd name="connsiteY16" fmla="*/ 1488095 h 2105439"/>
                <a:gd name="connsiteX17" fmla="*/ 1746537 w 1855599"/>
                <a:gd name="connsiteY17" fmla="*/ 1482622 h 2105439"/>
                <a:gd name="connsiteX18" fmla="*/ 1746537 w 1855599"/>
                <a:gd name="connsiteY18" fmla="*/ 592877 h 2105439"/>
                <a:gd name="connsiteX19" fmla="*/ 1737046 w 1855599"/>
                <a:gd name="connsiteY19" fmla="*/ 586478 h 2105439"/>
                <a:gd name="connsiteX20" fmla="*/ 1722335 w 1855599"/>
                <a:gd name="connsiteY20" fmla="*/ 564659 h 2105439"/>
                <a:gd name="connsiteX21" fmla="*/ 1721986 w 1855599"/>
                <a:gd name="connsiteY21" fmla="*/ 562929 h 2105439"/>
                <a:gd name="connsiteX22" fmla="*/ 967179 w 1855599"/>
                <a:gd name="connsiteY22" fmla="*/ 127125 h 2105439"/>
                <a:gd name="connsiteX23" fmla="*/ 960112 w 1855599"/>
                <a:gd name="connsiteY23" fmla="*/ 131890 h 2105439"/>
                <a:gd name="connsiteX24" fmla="*/ 933393 w 1855599"/>
                <a:gd name="connsiteY24" fmla="*/ 137284 h 2105439"/>
                <a:gd name="connsiteX25" fmla="*/ 906675 w 1855599"/>
                <a:gd name="connsiteY25" fmla="*/ 131890 h 2105439"/>
                <a:gd name="connsiteX26" fmla="*/ 933393 w 1855599"/>
                <a:gd name="connsiteY26" fmla="*/ 0 h 2105439"/>
                <a:gd name="connsiteX27" fmla="*/ 1002035 w 1855599"/>
                <a:gd name="connsiteY27" fmla="*/ 68642 h 2105439"/>
                <a:gd name="connsiteX28" fmla="*/ 999295 w 1855599"/>
                <a:gd name="connsiteY28" fmla="*/ 82214 h 2105439"/>
                <a:gd name="connsiteX29" fmla="*/ 1727956 w 1855599"/>
                <a:gd name="connsiteY29" fmla="*/ 502885 h 2105439"/>
                <a:gd name="connsiteX30" fmla="*/ 1737046 w 1855599"/>
                <a:gd name="connsiteY30" fmla="*/ 489403 h 2105439"/>
                <a:gd name="connsiteX31" fmla="*/ 1785584 w 1855599"/>
                <a:gd name="connsiteY31" fmla="*/ 469298 h 2105439"/>
                <a:gd name="connsiteX32" fmla="*/ 1854226 w 1855599"/>
                <a:gd name="connsiteY32" fmla="*/ 537941 h 2105439"/>
                <a:gd name="connsiteX33" fmla="*/ 1812302 w 1855599"/>
                <a:gd name="connsiteY33" fmla="*/ 601189 h 2105439"/>
                <a:gd name="connsiteX34" fmla="*/ 1801510 w 1855599"/>
                <a:gd name="connsiteY34" fmla="*/ 603368 h 2105439"/>
                <a:gd name="connsiteX35" fmla="*/ 1801510 w 1855599"/>
                <a:gd name="connsiteY35" fmla="*/ 1470929 h 2105439"/>
                <a:gd name="connsiteX36" fmla="*/ 1813676 w 1855599"/>
                <a:gd name="connsiteY36" fmla="*/ 1473385 h 2105439"/>
                <a:gd name="connsiteX37" fmla="*/ 1855599 w 1855599"/>
                <a:gd name="connsiteY37" fmla="*/ 1536633 h 2105439"/>
                <a:gd name="connsiteX38" fmla="*/ 1786957 w 1855599"/>
                <a:gd name="connsiteY38" fmla="*/ 1605275 h 2105439"/>
                <a:gd name="connsiteX39" fmla="*/ 1760238 w 1855599"/>
                <a:gd name="connsiteY39" fmla="*/ 1599881 h 2105439"/>
                <a:gd name="connsiteX40" fmla="*/ 1748653 w 1855599"/>
                <a:gd name="connsiteY40" fmla="*/ 1592070 h 2105439"/>
                <a:gd name="connsiteX41" fmla="*/ 999560 w 1855599"/>
                <a:gd name="connsiteY41" fmla="*/ 2024536 h 2105439"/>
                <a:gd name="connsiteX42" fmla="*/ 1002035 w 1855599"/>
                <a:gd name="connsiteY42" fmla="*/ 2036797 h 2105439"/>
                <a:gd name="connsiteX43" fmla="*/ 933393 w 1855599"/>
                <a:gd name="connsiteY43" fmla="*/ 2105439 h 2105439"/>
                <a:gd name="connsiteX44" fmla="*/ 870146 w 1855599"/>
                <a:gd name="connsiteY44" fmla="*/ 2063516 h 2105439"/>
                <a:gd name="connsiteX45" fmla="*/ 864773 w 1855599"/>
                <a:gd name="connsiteY45" fmla="*/ 2036903 h 2105439"/>
                <a:gd name="connsiteX46" fmla="*/ 101094 w 1855599"/>
                <a:gd name="connsiteY46" fmla="*/ 1596016 h 2105439"/>
                <a:gd name="connsiteX47" fmla="*/ 95362 w 1855599"/>
                <a:gd name="connsiteY47" fmla="*/ 1599881 h 2105439"/>
                <a:gd name="connsiteX48" fmla="*/ 68643 w 1855599"/>
                <a:gd name="connsiteY48" fmla="*/ 1605275 h 2105439"/>
                <a:gd name="connsiteX49" fmla="*/ 0 w 1855599"/>
                <a:gd name="connsiteY49" fmla="*/ 1536633 h 2105439"/>
                <a:gd name="connsiteX50" fmla="*/ 20105 w 1855599"/>
                <a:gd name="connsiteY50" fmla="*/ 1488095 h 2105439"/>
                <a:gd name="connsiteX51" fmla="*/ 41401 w 1855599"/>
                <a:gd name="connsiteY51" fmla="*/ 1473737 h 2105439"/>
                <a:gd name="connsiteX52" fmla="*/ 41401 w 1855599"/>
                <a:gd name="connsiteY52" fmla="*/ 603165 h 2105439"/>
                <a:gd name="connsiteX53" fmla="*/ 20105 w 1855599"/>
                <a:gd name="connsiteY53" fmla="*/ 588806 h 2105439"/>
                <a:gd name="connsiteX54" fmla="*/ 0 w 1855599"/>
                <a:gd name="connsiteY54" fmla="*/ 540269 h 2105439"/>
                <a:gd name="connsiteX55" fmla="*/ 68643 w 1855599"/>
                <a:gd name="connsiteY55" fmla="*/ 471626 h 2105439"/>
                <a:gd name="connsiteX56" fmla="*/ 117180 w 1855599"/>
                <a:gd name="connsiteY56" fmla="*/ 491731 h 2105439"/>
                <a:gd name="connsiteX57" fmla="*/ 121970 w 1855599"/>
                <a:gd name="connsiteY57" fmla="*/ 498835 h 2105439"/>
                <a:gd name="connsiteX58" fmla="*/ 864999 w 1855599"/>
                <a:gd name="connsiteY58" fmla="*/ 69870 h 2105439"/>
                <a:gd name="connsiteX59" fmla="*/ 864751 w 1855599"/>
                <a:gd name="connsiteY59" fmla="*/ 68642 h 2105439"/>
                <a:gd name="connsiteX60" fmla="*/ 933393 w 1855599"/>
                <a:gd name="connsiteY60" fmla="*/ 0 h 210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855599" h="2105439">
                  <a:moveTo>
                    <a:pt x="888594" y="119700"/>
                  </a:moveTo>
                  <a:lnTo>
                    <a:pt x="134265" y="555227"/>
                  </a:lnTo>
                  <a:lnTo>
                    <a:pt x="131891" y="566988"/>
                  </a:lnTo>
                  <a:cubicBezTo>
                    <a:pt x="128418" y="575200"/>
                    <a:pt x="123391" y="582596"/>
                    <a:pt x="117180" y="588806"/>
                  </a:cubicBezTo>
                  <a:lnTo>
                    <a:pt x="96375" y="602834"/>
                  </a:lnTo>
                  <a:lnTo>
                    <a:pt x="96375" y="1474068"/>
                  </a:lnTo>
                  <a:lnTo>
                    <a:pt x="117180" y="1488095"/>
                  </a:lnTo>
                  <a:cubicBezTo>
                    <a:pt x="129602" y="1500517"/>
                    <a:pt x="137285" y="1517678"/>
                    <a:pt x="137285" y="1536633"/>
                  </a:cubicBezTo>
                  <a:lnTo>
                    <a:pt x="134239" y="1551721"/>
                  </a:lnTo>
                  <a:lnTo>
                    <a:pt x="887376" y="1986561"/>
                  </a:lnTo>
                  <a:lnTo>
                    <a:pt x="906675" y="1973549"/>
                  </a:lnTo>
                  <a:cubicBezTo>
                    <a:pt x="914887" y="1970076"/>
                    <a:pt x="923916" y="1968155"/>
                    <a:pt x="933393" y="1968155"/>
                  </a:cubicBezTo>
                  <a:cubicBezTo>
                    <a:pt x="942871" y="1968155"/>
                    <a:pt x="951900" y="1970076"/>
                    <a:pt x="960112" y="1973549"/>
                  </a:cubicBezTo>
                  <a:lnTo>
                    <a:pt x="968397" y="1979135"/>
                  </a:lnTo>
                  <a:lnTo>
                    <a:pt x="1720036" y="1545161"/>
                  </a:lnTo>
                  <a:lnTo>
                    <a:pt x="1718314" y="1536633"/>
                  </a:lnTo>
                  <a:cubicBezTo>
                    <a:pt x="1718314" y="1517678"/>
                    <a:pt x="1725998" y="1500517"/>
                    <a:pt x="1738419" y="1488095"/>
                  </a:cubicBezTo>
                  <a:lnTo>
                    <a:pt x="1746537" y="1482622"/>
                  </a:lnTo>
                  <a:lnTo>
                    <a:pt x="1746537" y="592877"/>
                  </a:lnTo>
                  <a:lnTo>
                    <a:pt x="1737046" y="586478"/>
                  </a:lnTo>
                  <a:cubicBezTo>
                    <a:pt x="1730835" y="580267"/>
                    <a:pt x="1725809" y="572871"/>
                    <a:pt x="1722335" y="564659"/>
                  </a:cubicBezTo>
                  <a:lnTo>
                    <a:pt x="1721986" y="562929"/>
                  </a:lnTo>
                  <a:lnTo>
                    <a:pt x="967179" y="127125"/>
                  </a:lnTo>
                  <a:lnTo>
                    <a:pt x="960112" y="131890"/>
                  </a:lnTo>
                  <a:cubicBezTo>
                    <a:pt x="951900" y="135364"/>
                    <a:pt x="942871" y="137284"/>
                    <a:pt x="933393" y="137284"/>
                  </a:cubicBezTo>
                  <a:cubicBezTo>
                    <a:pt x="923916" y="137284"/>
                    <a:pt x="914887" y="135364"/>
                    <a:pt x="906675" y="131890"/>
                  </a:cubicBezTo>
                  <a:close/>
                  <a:moveTo>
                    <a:pt x="933393" y="0"/>
                  </a:moveTo>
                  <a:cubicBezTo>
                    <a:pt x="971303" y="0"/>
                    <a:pt x="1002035" y="30732"/>
                    <a:pt x="1002035" y="68642"/>
                  </a:cubicBezTo>
                  <a:lnTo>
                    <a:pt x="999295" y="82214"/>
                  </a:lnTo>
                  <a:lnTo>
                    <a:pt x="1727956" y="502885"/>
                  </a:lnTo>
                  <a:lnTo>
                    <a:pt x="1737046" y="489403"/>
                  </a:lnTo>
                  <a:cubicBezTo>
                    <a:pt x="1749468" y="476981"/>
                    <a:pt x="1766629" y="469298"/>
                    <a:pt x="1785584" y="469298"/>
                  </a:cubicBezTo>
                  <a:cubicBezTo>
                    <a:pt x="1823493" y="469298"/>
                    <a:pt x="1854226" y="500030"/>
                    <a:pt x="1854226" y="537941"/>
                  </a:cubicBezTo>
                  <a:cubicBezTo>
                    <a:pt x="1854226" y="566373"/>
                    <a:pt x="1836939" y="590768"/>
                    <a:pt x="1812302" y="601189"/>
                  </a:cubicBezTo>
                  <a:lnTo>
                    <a:pt x="1801510" y="603368"/>
                  </a:lnTo>
                  <a:lnTo>
                    <a:pt x="1801510" y="1470929"/>
                  </a:lnTo>
                  <a:lnTo>
                    <a:pt x="1813676" y="1473385"/>
                  </a:lnTo>
                  <a:cubicBezTo>
                    <a:pt x="1838313" y="1483805"/>
                    <a:pt x="1855599" y="1508201"/>
                    <a:pt x="1855599" y="1536633"/>
                  </a:cubicBezTo>
                  <a:cubicBezTo>
                    <a:pt x="1855599" y="1574543"/>
                    <a:pt x="1824867" y="1605275"/>
                    <a:pt x="1786957" y="1605275"/>
                  </a:cubicBezTo>
                  <a:cubicBezTo>
                    <a:pt x="1777479" y="1605275"/>
                    <a:pt x="1768451" y="1603355"/>
                    <a:pt x="1760238" y="1599881"/>
                  </a:cubicBezTo>
                  <a:lnTo>
                    <a:pt x="1748653" y="1592070"/>
                  </a:lnTo>
                  <a:lnTo>
                    <a:pt x="999560" y="2024536"/>
                  </a:lnTo>
                  <a:lnTo>
                    <a:pt x="1002035" y="2036797"/>
                  </a:lnTo>
                  <a:cubicBezTo>
                    <a:pt x="1002035" y="2074707"/>
                    <a:pt x="971303" y="2105439"/>
                    <a:pt x="933393" y="2105439"/>
                  </a:cubicBezTo>
                  <a:cubicBezTo>
                    <a:pt x="904961" y="2105439"/>
                    <a:pt x="880566" y="2088152"/>
                    <a:pt x="870146" y="2063516"/>
                  </a:cubicBezTo>
                  <a:lnTo>
                    <a:pt x="864773" y="2036903"/>
                  </a:lnTo>
                  <a:lnTo>
                    <a:pt x="101094" y="1596016"/>
                  </a:lnTo>
                  <a:lnTo>
                    <a:pt x="95362" y="1599881"/>
                  </a:lnTo>
                  <a:cubicBezTo>
                    <a:pt x="87149" y="1603354"/>
                    <a:pt x="78120" y="1605275"/>
                    <a:pt x="68643" y="1605275"/>
                  </a:cubicBezTo>
                  <a:cubicBezTo>
                    <a:pt x="30732" y="1605275"/>
                    <a:pt x="0" y="1574542"/>
                    <a:pt x="0" y="1536633"/>
                  </a:cubicBezTo>
                  <a:cubicBezTo>
                    <a:pt x="0" y="1517678"/>
                    <a:pt x="7683" y="1500517"/>
                    <a:pt x="20105" y="1488095"/>
                  </a:cubicBezTo>
                  <a:lnTo>
                    <a:pt x="41401" y="1473737"/>
                  </a:lnTo>
                  <a:lnTo>
                    <a:pt x="41401" y="603165"/>
                  </a:lnTo>
                  <a:lnTo>
                    <a:pt x="20105" y="588806"/>
                  </a:lnTo>
                  <a:cubicBezTo>
                    <a:pt x="7683" y="576385"/>
                    <a:pt x="0" y="559224"/>
                    <a:pt x="0" y="540269"/>
                  </a:cubicBezTo>
                  <a:cubicBezTo>
                    <a:pt x="0" y="502358"/>
                    <a:pt x="30732" y="471626"/>
                    <a:pt x="68643" y="471626"/>
                  </a:cubicBezTo>
                  <a:cubicBezTo>
                    <a:pt x="87598" y="471626"/>
                    <a:pt x="104759" y="479309"/>
                    <a:pt x="117180" y="491731"/>
                  </a:cubicBezTo>
                  <a:lnTo>
                    <a:pt x="121970" y="498835"/>
                  </a:lnTo>
                  <a:lnTo>
                    <a:pt x="864999" y="69870"/>
                  </a:lnTo>
                  <a:lnTo>
                    <a:pt x="864751" y="68642"/>
                  </a:lnTo>
                  <a:cubicBezTo>
                    <a:pt x="864751" y="30732"/>
                    <a:pt x="895483" y="0"/>
                    <a:pt x="933393" y="0"/>
                  </a:cubicBezTo>
                  <a:close/>
                </a:path>
              </a:pathLst>
            </a:custGeom>
            <a:solidFill>
              <a:schemeClr val="accent5"/>
            </a:solidFill>
            <a:ln w="741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49FFAEE-9B7A-2DDC-F0AE-15C246DA4FAE}"/>
              </a:ext>
            </a:extLst>
          </p:cNvPr>
          <p:cNvSpPr txBox="1"/>
          <p:nvPr/>
        </p:nvSpPr>
        <p:spPr>
          <a:xfrm>
            <a:off x="7685963" y="4306503"/>
            <a:ext cx="4096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Τα </a:t>
            </a:r>
            <a:r>
              <a:rPr lang="el-GR" sz="1600" u="sng" dirty="0"/>
              <a:t>δεδομένα εκπαίδευσης είναι προτάσεις</a:t>
            </a:r>
            <a:r>
              <a:rPr lang="el-GR" sz="1600" dirty="0"/>
              <a:t> με την αντίστοιχη </a:t>
            </a:r>
            <a:r>
              <a:rPr lang="el-GR" sz="1600" u="sng" dirty="0"/>
              <a:t>ετικέτα</a:t>
            </a:r>
          </a:p>
          <a:p>
            <a:endParaRPr lang="el-GR" sz="16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6674520-7E41-D7BB-2C68-D850CDDF5279}"/>
              </a:ext>
            </a:extLst>
          </p:cNvPr>
          <p:cNvSpPr txBox="1"/>
          <p:nvPr/>
        </p:nvSpPr>
        <p:spPr>
          <a:xfrm>
            <a:off x="7685963" y="2847189"/>
            <a:ext cx="4051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Είναι </a:t>
            </a:r>
            <a:r>
              <a:rPr lang="el-GR" sz="1600" u="sng" dirty="0"/>
              <a:t>μοντέλο επιβλεπόμενης μάθησης</a:t>
            </a:r>
            <a:r>
              <a:rPr lang="el-GR" sz="1600" dirty="0"/>
              <a:t> επομένως τα δεδομένα κατηγοριοποιούνται σε κάποιες προεπιλεγμένες κατηγορίες</a:t>
            </a:r>
            <a:endParaRPr lang="en-US" sz="16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1684C8-AEBE-1A53-9149-D99CB16B5D30}"/>
              </a:ext>
            </a:extLst>
          </p:cNvPr>
          <p:cNvSpPr txBox="1"/>
          <p:nvPr/>
        </p:nvSpPr>
        <p:spPr>
          <a:xfrm>
            <a:off x="4165126" y="5783827"/>
            <a:ext cx="3869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u="sng" dirty="0"/>
              <a:t>Τα μοντέλα </a:t>
            </a:r>
            <a:r>
              <a:rPr lang="el-GR" sz="1600" u="sng" dirty="0" err="1"/>
              <a:t>προεκπαιδεύονται</a:t>
            </a:r>
            <a:r>
              <a:rPr lang="el-GR" sz="1600" u="sng" dirty="0"/>
              <a:t> </a:t>
            </a:r>
            <a:r>
              <a:rPr lang="el-GR" sz="1600" dirty="0"/>
              <a:t>πριν φορτωθούν στο </a:t>
            </a:r>
            <a:r>
              <a:rPr lang="en-US" sz="1600" dirty="0"/>
              <a:t>DEMOS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C7B75C0-4E8D-6A95-C40D-CAA869599B9B}"/>
              </a:ext>
            </a:extLst>
          </p:cNvPr>
          <p:cNvSpPr txBox="1"/>
          <p:nvPr/>
        </p:nvSpPr>
        <p:spPr>
          <a:xfrm>
            <a:off x="712792" y="2847189"/>
            <a:ext cx="3634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Χρησιμοποιείται για </a:t>
            </a:r>
            <a:r>
              <a:rPr lang="en-US" sz="1600" u="sng" dirty="0"/>
              <a:t>NLP </a:t>
            </a:r>
            <a:r>
              <a:rPr lang="el-GR" sz="1600" u="sng" dirty="0"/>
              <a:t>προβλήματα </a:t>
            </a:r>
            <a:r>
              <a:rPr lang="el-GR" sz="1600" dirty="0"/>
              <a:t>και συγκεκριμένα προβλήματα </a:t>
            </a:r>
            <a:r>
              <a:rPr lang="el-GR" sz="1600" u="sng" dirty="0"/>
              <a:t>ανάλυσης συναισθημάτων </a:t>
            </a:r>
            <a:r>
              <a:rPr lang="el-GR" sz="1600" dirty="0"/>
              <a:t>(</a:t>
            </a:r>
            <a:r>
              <a:rPr lang="en-US" sz="1600" dirty="0"/>
              <a:t>sentiment analysis)</a:t>
            </a:r>
          </a:p>
          <a:p>
            <a:endParaRPr lang="el-GR" sz="16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4520A9E-3471-30B5-2E4C-DB42C981E28A}"/>
              </a:ext>
            </a:extLst>
          </p:cNvPr>
          <p:cNvSpPr txBox="1"/>
          <p:nvPr/>
        </p:nvSpPr>
        <p:spPr>
          <a:xfrm>
            <a:off x="714316" y="4371784"/>
            <a:ext cx="3580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Η </a:t>
            </a:r>
            <a:r>
              <a:rPr lang="el-GR" sz="1600" u="sng" dirty="0"/>
              <a:t>αξιολόγηση</a:t>
            </a:r>
            <a:r>
              <a:rPr lang="el-GR" sz="1600" dirty="0"/>
              <a:t> της επίδοσης των μοντέλων γίνεται με τη </a:t>
            </a:r>
            <a:r>
              <a:rPr lang="el-GR" sz="1600" u="sng" dirty="0"/>
              <a:t>μετρική Ακρίβειας</a:t>
            </a:r>
            <a:r>
              <a:rPr lang="el-GR" sz="1600" dirty="0"/>
              <a:t> και ένα </a:t>
            </a:r>
            <a:r>
              <a:rPr lang="el-GR" sz="1600" dirty="0" err="1"/>
              <a:t>προαποθηκευμένο</a:t>
            </a:r>
            <a:r>
              <a:rPr lang="el-GR" sz="1600" dirty="0"/>
              <a:t> σύνολο δεδομένων αξιολόγησης (</a:t>
            </a:r>
            <a:r>
              <a:rPr lang="en-US" sz="1600" dirty="0"/>
              <a:t>test dataset)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D5432B5-88E1-0E47-5673-E35CC0930B19}"/>
              </a:ext>
            </a:extLst>
          </p:cNvPr>
          <p:cNvSpPr txBox="1"/>
          <p:nvPr/>
        </p:nvSpPr>
        <p:spPr>
          <a:xfrm>
            <a:off x="3858631" y="1487397"/>
            <a:ext cx="4482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600" dirty="0"/>
              <a:t>Το μοντέλο που χρησιμοποιεί το </a:t>
            </a:r>
            <a:r>
              <a:rPr lang="en-US" sz="1600" dirty="0"/>
              <a:t>DEMOS </a:t>
            </a:r>
            <a:r>
              <a:rPr lang="el-GR" sz="1600" dirty="0"/>
              <a:t>βασίζεται στο </a:t>
            </a:r>
            <a:r>
              <a:rPr lang="el-GR" sz="1600" u="sng" dirty="0"/>
              <a:t>μοντέλο αναπαράστασης φυσικής γλώσσας </a:t>
            </a:r>
            <a:r>
              <a:rPr lang="en-US" sz="1600" u="sng" dirty="0"/>
              <a:t>BERT</a:t>
            </a:r>
          </a:p>
        </p:txBody>
      </p:sp>
      <p:sp>
        <p:nvSpPr>
          <p:cNvPr id="43" name="Footer Placeholder 3">
            <a:extLst>
              <a:ext uri="{FF2B5EF4-FFF2-40B4-BE49-F238E27FC236}">
                <a16:creationId xmlns:a16="http://schemas.microsoft.com/office/drawing/2014/main" id="{7BFE3270-630E-351B-614B-A62301C186BB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b1cad06d3c42650afa7f3805f596419557d2633bd32247d4ee00faa0928eb937 </a:t>
            </a:r>
            <a:br>
              <a:rPr lang="en-US" sz="1000" dirty="0"/>
            </a:br>
            <a:r>
              <a:rPr lang="en-US" sz="1000" dirty="0"/>
              <a:t>Current slide Hash: f9a57cf0651fe55cfeab38257ce0f08fc4f671fc84c4bba8a986a8e67e01eb40 </a:t>
            </a:r>
          </a:p>
        </p:txBody>
      </p:sp>
    </p:spTree>
    <p:extLst>
      <p:ext uri="{BB962C8B-B14F-4D97-AF65-F5344CB8AC3E}">
        <p14:creationId xmlns:p14="http://schemas.microsoft.com/office/powerpoint/2010/main" val="1749622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9BD2E6A-44E6-FA7E-9A21-582E36060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08659" y="1005349"/>
            <a:ext cx="813381" cy="805529"/>
            <a:chOff x="10145015" y="2343978"/>
            <a:chExt cx="1335600" cy="12629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66D1C7D4-4890-1D10-B6D5-3FBD17C22D9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D1B8BA1C-4E7A-9E94-883E-6C0A90DCD136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6">
            <a:extLst>
              <a:ext uri="{FF2B5EF4-FFF2-40B4-BE49-F238E27FC236}">
                <a16:creationId xmlns:a16="http://schemas.microsoft.com/office/drawing/2014/main" id="{6C81A017-39F9-E808-CF80-A47F5982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r>
              <a:rPr lang="el-GR" kern="1200" dirty="0">
                <a:latin typeface="+mn-lt"/>
                <a:ea typeface="+mn-ea"/>
                <a:cs typeface="+mn-cs"/>
              </a:rPr>
              <a:t>Υλοποίηση</a:t>
            </a:r>
            <a:endParaRPr lang="en-US" dirty="0"/>
          </a:p>
        </p:txBody>
      </p:sp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D461BFE-F810-AF34-6D63-E9089CE0C3B7}"/>
              </a:ext>
            </a:extLst>
          </p:cNvPr>
          <p:cNvSpPr txBox="1">
            <a:spLocks/>
          </p:cNvSpPr>
          <p:nvPr/>
        </p:nvSpPr>
        <p:spPr>
          <a:xfrm>
            <a:off x="550863" y="1690256"/>
            <a:ext cx="10791392" cy="425267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9029607-529F-0353-E4DC-E3EB0B698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7E052AF-FA0B-A681-7EC1-A70110586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143" y="1048047"/>
            <a:ext cx="9885714" cy="4761905"/>
          </a:xfrm>
          <a:prstGeom prst="rect">
            <a:avLst/>
          </a:prstGeom>
        </p:spPr>
      </p:pic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EBAFFE1-024F-5C16-9FBD-ACB64FF55B64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f9a57cf0651fe55cfeab38257ce0f08fc4f671fc84c4bba8a986a8e67e01eb40 </a:t>
            </a:r>
            <a:br>
              <a:rPr lang="en-US" sz="1000" dirty="0"/>
            </a:br>
            <a:r>
              <a:rPr lang="en-US" sz="1000" dirty="0"/>
              <a:t>Current slide Hash: 74291569ae1a2eb3117f279ec33ee5c93ddddc5711af643c3335b0b55ee1d5c0 </a:t>
            </a:r>
          </a:p>
        </p:txBody>
      </p:sp>
    </p:spTree>
    <p:extLst>
      <p:ext uri="{BB962C8B-B14F-4D97-AF65-F5344CB8AC3E}">
        <p14:creationId xmlns:p14="http://schemas.microsoft.com/office/powerpoint/2010/main" val="2395404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Placeholder 13" descr="Text&#10;&#10;Description automatically generated">
            <a:extLst>
              <a:ext uri="{FF2B5EF4-FFF2-40B4-BE49-F238E27FC236}">
                <a16:creationId xmlns:a16="http://schemas.microsoft.com/office/drawing/2014/main" id="{1D656149-4B3C-EB83-CC22-827D15EE7EA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7154" r="19163" b="1"/>
          <a:stretch/>
        </p:blipFill>
        <p:spPr>
          <a:xfrm>
            <a:off x="20" y="1"/>
            <a:ext cx="3049180" cy="3777175"/>
          </a:xfrm>
          <a:custGeom>
            <a:avLst/>
            <a:gdLst/>
            <a:ahLst/>
            <a:cxnLst/>
            <a:rect l="l" t="t" r="r" b="b"/>
            <a:pathLst>
              <a:path w="3049200" h="3777175">
                <a:moveTo>
                  <a:pt x="0" y="0"/>
                </a:moveTo>
                <a:lnTo>
                  <a:pt x="3049200" y="0"/>
                </a:lnTo>
                <a:lnTo>
                  <a:pt x="3049200" y="3777175"/>
                </a:lnTo>
                <a:lnTo>
                  <a:pt x="0" y="3777175"/>
                </a:lnTo>
                <a:close/>
              </a:path>
            </a:pathLst>
          </a:custGeom>
        </p:spPr>
      </p:pic>
      <p:pic>
        <p:nvPicPr>
          <p:cNvPr id="30" name="Picture Placeholder 29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41F7D0B9-4CD2-8C00-26A1-0EB9476B574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31673" r="25947" b="3"/>
          <a:stretch/>
        </p:blipFill>
        <p:spPr>
          <a:xfrm>
            <a:off x="6093600" y="0"/>
            <a:ext cx="3049200" cy="3777175"/>
          </a:xfrm>
          <a:custGeom>
            <a:avLst/>
            <a:gdLst/>
            <a:ahLst/>
            <a:cxnLst/>
            <a:rect l="l" t="t" r="r" b="b"/>
            <a:pathLst>
              <a:path w="3049200" h="3777175">
                <a:moveTo>
                  <a:pt x="0" y="0"/>
                </a:moveTo>
                <a:lnTo>
                  <a:pt x="3049200" y="0"/>
                </a:lnTo>
                <a:lnTo>
                  <a:pt x="3049200" y="3777175"/>
                </a:lnTo>
                <a:lnTo>
                  <a:pt x="0" y="3777175"/>
                </a:lnTo>
                <a:close/>
              </a:path>
            </a:pathLst>
          </a:custGeom>
        </p:spPr>
      </p:pic>
      <p:pic>
        <p:nvPicPr>
          <p:cNvPr id="38" name="Picture Placeholder 37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D2981523-6DF9-6A13-7697-D4F8225D0CB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25611" r="20505" b="2"/>
          <a:stretch/>
        </p:blipFill>
        <p:spPr>
          <a:xfrm>
            <a:off x="3044400" y="30793"/>
            <a:ext cx="3049200" cy="3777175"/>
          </a:xfrm>
          <a:custGeom>
            <a:avLst/>
            <a:gdLst/>
            <a:ahLst/>
            <a:cxnLst/>
            <a:rect l="l" t="t" r="r" b="b"/>
            <a:pathLst>
              <a:path w="3049200" h="3777175">
                <a:moveTo>
                  <a:pt x="0" y="0"/>
                </a:moveTo>
                <a:lnTo>
                  <a:pt x="3049200" y="0"/>
                </a:lnTo>
                <a:lnTo>
                  <a:pt x="3049200" y="3777175"/>
                </a:lnTo>
                <a:lnTo>
                  <a:pt x="0" y="3777175"/>
                </a:lnTo>
                <a:close/>
              </a:path>
            </a:pathLst>
          </a:custGeom>
        </p:spPr>
      </p:pic>
      <p:pic>
        <p:nvPicPr>
          <p:cNvPr id="22" name="Picture Placeholder 21" descr="A picture containing light, night&#10;&#10;Description automatically generated">
            <a:extLst>
              <a:ext uri="{FF2B5EF4-FFF2-40B4-BE49-F238E27FC236}">
                <a16:creationId xmlns:a16="http://schemas.microsoft.com/office/drawing/2014/main" id="{DC7F1C89-5613-CB8A-048B-F9DC958DBD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l="21697" r="24419" b="2"/>
          <a:stretch/>
        </p:blipFill>
        <p:spPr>
          <a:xfrm>
            <a:off x="9142800" y="1"/>
            <a:ext cx="3049200" cy="3777175"/>
          </a:xfrm>
          <a:custGeom>
            <a:avLst/>
            <a:gdLst/>
            <a:ahLst/>
            <a:cxnLst/>
            <a:rect l="l" t="t" r="r" b="b"/>
            <a:pathLst>
              <a:path w="3049200" h="3777175">
                <a:moveTo>
                  <a:pt x="0" y="0"/>
                </a:moveTo>
                <a:lnTo>
                  <a:pt x="3049200" y="0"/>
                </a:lnTo>
                <a:lnTo>
                  <a:pt x="3049200" y="3777175"/>
                </a:lnTo>
                <a:lnTo>
                  <a:pt x="0" y="3777175"/>
                </a:lnTo>
                <a:close/>
              </a:path>
            </a:pathLst>
          </a:cu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34F32A54-C851-4ADC-B81A-DEE6F5A09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Εισαγωγή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7325" y="4507200"/>
            <a:ext cx="6373813" cy="1562959"/>
          </a:xfrm>
          <a:noFill/>
        </p:spPr>
        <p:txBody>
          <a:bodyPr vert="horz" wrap="square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l-GR" sz="1600" dirty="0"/>
              <a:t>Σκοπός της</a:t>
            </a:r>
            <a:r>
              <a:rPr lang="en-US" sz="1600" dirty="0"/>
              <a:t> διπλωματικής εργασίας ήταν η μελέτη του συνδυασμού των τεχνολογιών της </a:t>
            </a:r>
            <a:r>
              <a:rPr lang="en-US" sz="1600" b="1" u="sng" dirty="0"/>
              <a:t>Μηχανικής Μάθησης</a:t>
            </a:r>
            <a:r>
              <a:rPr lang="en-US" sz="1600" dirty="0"/>
              <a:t> και του </a:t>
            </a:r>
            <a:r>
              <a:rPr lang="en-US" sz="1600" b="1" u="sng" dirty="0"/>
              <a:t>Blockchain</a:t>
            </a:r>
            <a:r>
              <a:rPr lang="en-US" sz="1600" dirty="0"/>
              <a:t>. </a:t>
            </a:r>
            <a:r>
              <a:rPr lang="el-GR" sz="1600" dirty="0"/>
              <a:t>Στο</a:t>
            </a:r>
            <a:r>
              <a:rPr lang="en-US" sz="1600" dirty="0"/>
              <a:t> πλαί</a:t>
            </a:r>
            <a:r>
              <a:rPr lang="el-GR" sz="1600" dirty="0"/>
              <a:t>σ</a:t>
            </a:r>
            <a:r>
              <a:rPr lang="en-US" sz="1600" dirty="0"/>
              <a:t>ι</a:t>
            </a:r>
            <a:r>
              <a:rPr lang="el-GR" sz="1600" dirty="0"/>
              <a:t>ο</a:t>
            </a:r>
            <a:r>
              <a:rPr lang="en-US" sz="1600" dirty="0"/>
              <a:t> της εργασίας δημιουργήθηκε μία εφαρμογή που αξιοποιεί συστήματα Blockchain για την εκπαίδευση και βελτίωση μοντέλων μηχανικής μάθησης</a:t>
            </a:r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063F6249-FB72-F693-BC81-AE668988EE91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0f0531f17b94dcbafe3901510b984477986ad3788f32c0a9a3f1df53afeeb34d </a:t>
            </a:r>
            <a:br>
              <a:rPr lang="en-US" sz="1000" dirty="0"/>
            </a:br>
            <a:r>
              <a:rPr lang="en-US" sz="1000" dirty="0"/>
              <a:t>Current slide Hash: 8fc9d268d30aa3c0a9145349f0cdf121e9baf6a7263a29001e7691e0ee900067 </a:t>
            </a:r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404934"/>
            <a:ext cx="8168264" cy="135426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4. Παρουσίαση </a:t>
            </a:r>
            <a:b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</a:br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εφαρμογής</a:t>
            </a:r>
            <a:endParaRPr lang="en-US" sz="48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DDD6134-BB0A-DE8A-48D7-B53AC4D4D74B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74291569ae1a2eb3117f279ec33ee5c93ddddc5711af643c3335b0b55ee1d5c0 </a:t>
            </a:r>
            <a:br>
              <a:rPr lang="en-US" sz="1000" dirty="0"/>
            </a:br>
            <a:r>
              <a:rPr lang="en-US" sz="1000" dirty="0"/>
              <a:t>Current slide Hash: 91720bf3dd7b77daf8459a3b0fff5e28d2c7f637dbf23dec6c4a6bfb90153224 </a:t>
            </a:r>
          </a:p>
        </p:txBody>
      </p:sp>
    </p:spTree>
    <p:extLst>
      <p:ext uri="{BB962C8B-B14F-4D97-AF65-F5344CB8AC3E}">
        <p14:creationId xmlns:p14="http://schemas.microsoft.com/office/powerpoint/2010/main" val="32362431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ABD5F5A-729D-AB74-E93A-D4596CF8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504" y="2187286"/>
            <a:ext cx="3794991" cy="37949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AC8A26-FFE5-8E0F-767F-2B52E135C105}"/>
              </a:ext>
            </a:extLst>
          </p:cNvPr>
          <p:cNvSpPr txBox="1"/>
          <p:nvPr/>
        </p:nvSpPr>
        <p:spPr>
          <a:xfrm>
            <a:off x="4839854" y="1356289"/>
            <a:ext cx="2512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DEMOS</a:t>
            </a:r>
            <a:endParaRPr lang="el-GR" sz="4800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30D03C6-9E30-7172-0DEB-258D3F1B363D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91720bf3dd7b77daf8459a3b0fff5e28d2c7f637dbf23dec6c4a6bfb90153224 </a:t>
            </a:r>
            <a:br>
              <a:rPr lang="en-US" sz="1000" dirty="0"/>
            </a:br>
            <a:r>
              <a:rPr lang="en-US" sz="1000" dirty="0"/>
              <a:t>Current slide Hash: 7e59fef592ca72351bfb0a1fe3f2f3d13a45688a4af518da6fe944dc7cc897ee </a:t>
            </a:r>
          </a:p>
        </p:txBody>
      </p:sp>
    </p:spTree>
    <p:extLst>
      <p:ext uri="{BB962C8B-B14F-4D97-AF65-F5344CB8AC3E}">
        <p14:creationId xmlns:p14="http://schemas.microsoft.com/office/powerpoint/2010/main" val="2070084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404935"/>
            <a:ext cx="8168264" cy="753902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5. Συμπεράσματα</a:t>
            </a:r>
            <a:endParaRPr lang="en-US" sz="48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430A49F-34B3-012A-C5EA-22425468721F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7e59fef592ca72351bfb0a1fe3f2f3d13a45688a4af518da6fe944dc7cc897ee </a:t>
            </a:r>
            <a:br>
              <a:rPr lang="en-US" sz="1000" dirty="0"/>
            </a:br>
            <a:r>
              <a:rPr lang="en-US" sz="1000" dirty="0"/>
              <a:t>Current slide Hash: d00d3140f9d5591bbbb4d92fa03a020008f87764827a2d367fdcb800e0f475fb </a:t>
            </a:r>
          </a:p>
        </p:txBody>
      </p:sp>
    </p:spTree>
    <p:extLst>
      <p:ext uri="{BB962C8B-B14F-4D97-AF65-F5344CB8AC3E}">
        <p14:creationId xmlns:p14="http://schemas.microsoft.com/office/powerpoint/2010/main" val="2023273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A9597477-4749-045D-12CB-9C42BECB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Ενδεικτικά αποτελέσματα (1)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ECDE0C8-E5D8-5CD5-E0E5-D51ACCA80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605" y="1331418"/>
            <a:ext cx="4734791" cy="499072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Footer Placeholder 3">
            <a:extLst>
              <a:ext uri="{FF2B5EF4-FFF2-40B4-BE49-F238E27FC236}">
                <a16:creationId xmlns:a16="http://schemas.microsoft.com/office/drawing/2014/main" id="{6D80C631-0062-BDEC-B2A5-2CD0205865D5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d00d3140f9d5591bbbb4d92fa03a020008f87764827a2d367fdcb800e0f475fb </a:t>
            </a:r>
            <a:br>
              <a:rPr lang="en-US" sz="1000" dirty="0"/>
            </a:br>
            <a:r>
              <a:rPr lang="en-US" sz="1000" dirty="0"/>
              <a:t>Current slide Hash: 03c90cb73662e742dcaedf72d2af41c74875db9b867b82dfb4bb8ef5b889fb5e </a:t>
            </a:r>
          </a:p>
        </p:txBody>
      </p:sp>
    </p:spTree>
    <p:extLst>
      <p:ext uri="{BB962C8B-B14F-4D97-AF65-F5344CB8AC3E}">
        <p14:creationId xmlns:p14="http://schemas.microsoft.com/office/powerpoint/2010/main" val="581051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A9597477-4749-045D-12CB-9C42BECB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Ενδεικτικά αποτελέσματα (2)</a:t>
            </a:r>
            <a:endParaRPr lang="en-US" dirty="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BA28BC0E-BD94-47E0-660A-FEB6864DF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648" y="1331418"/>
            <a:ext cx="4780704" cy="4990727"/>
          </a:xfrm>
          <a:prstGeom prst="rect">
            <a:avLst/>
          </a:prstGeom>
        </p:spPr>
      </p:pic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93A6AAA1-958D-329D-64CD-13ED74BA790C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03c90cb73662e742dcaedf72d2af41c74875db9b867b82dfb4bb8ef5b889fb5e </a:t>
            </a:r>
            <a:br>
              <a:rPr lang="en-US" sz="1000" dirty="0"/>
            </a:br>
            <a:r>
              <a:rPr lang="en-US" sz="1000" dirty="0"/>
              <a:t>Current slide Hash: a6280eea7011373a1f6d18f03fe153e80823d8090fdc411794aefa8b5084c249 </a:t>
            </a:r>
          </a:p>
        </p:txBody>
      </p:sp>
    </p:spTree>
    <p:extLst>
      <p:ext uri="{BB962C8B-B14F-4D97-AF65-F5344CB8AC3E}">
        <p14:creationId xmlns:p14="http://schemas.microsoft.com/office/powerpoint/2010/main" val="2025012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A9597477-4749-045D-12CB-9C42BECB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Συμπεράσματα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ED749E-AA36-0309-5F28-2501FA202028}"/>
              </a:ext>
            </a:extLst>
          </p:cNvPr>
          <p:cNvSpPr txBox="1"/>
          <p:nvPr/>
        </p:nvSpPr>
        <p:spPr>
          <a:xfrm>
            <a:off x="894080" y="1473200"/>
            <a:ext cx="10525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Η </a:t>
            </a:r>
            <a:r>
              <a:rPr lang="el-GR" u="sng" dirty="0"/>
              <a:t>συνεχής ανανέωση </a:t>
            </a:r>
            <a:r>
              <a:rPr lang="el-GR" dirty="0"/>
              <a:t>του συνόλου δεδομένων εκπαίδευσης </a:t>
            </a:r>
            <a:r>
              <a:rPr lang="el-GR" u="sng" dirty="0"/>
              <a:t>βελτιώνει την επίδοση</a:t>
            </a:r>
          </a:p>
          <a:p>
            <a:endParaRPr lang="el-GR" dirty="0"/>
          </a:p>
          <a:p>
            <a:endParaRPr lang="el-GR" dirty="0"/>
          </a:p>
          <a:p>
            <a:r>
              <a:rPr lang="el-GR" dirty="0"/>
              <a:t>Για επανεκπαίδευση με </a:t>
            </a:r>
            <a:r>
              <a:rPr lang="el-GR" u="sng" dirty="0"/>
              <a:t>λίγα δεδομένα</a:t>
            </a:r>
            <a:r>
              <a:rPr lang="el-GR" dirty="0"/>
              <a:t> η </a:t>
            </a:r>
            <a:r>
              <a:rPr lang="el-GR" u="sng" dirty="0"/>
              <a:t>μεταβολή στην ακρίβεια είναι μικρή</a:t>
            </a:r>
            <a:r>
              <a:rPr lang="el-GR" dirty="0"/>
              <a:t> και μπορεί να είναι</a:t>
            </a:r>
            <a:r>
              <a:rPr lang="en-US" dirty="0"/>
              <a:t> </a:t>
            </a:r>
            <a:r>
              <a:rPr lang="el-GR" dirty="0"/>
              <a:t>και αρνητική</a:t>
            </a:r>
          </a:p>
          <a:p>
            <a:endParaRPr lang="el-GR" dirty="0"/>
          </a:p>
          <a:p>
            <a:r>
              <a:rPr lang="el-GR" u="sng" dirty="0"/>
              <a:t>Το </a:t>
            </a:r>
            <a:r>
              <a:rPr lang="en-US" u="sng" dirty="0"/>
              <a:t>Blockchain </a:t>
            </a:r>
            <a:r>
              <a:rPr lang="el-GR" u="sng" dirty="0"/>
              <a:t>ΔΕΝ είναι βάση δεδομένων</a:t>
            </a:r>
            <a:r>
              <a:rPr lang="el-GR" dirty="0"/>
              <a:t> γι’ αυτό απαιτείται πολύ προσεκτικός σχεδιασμός των δομών δεδομένων</a:t>
            </a:r>
          </a:p>
          <a:p>
            <a:endParaRPr lang="el-GR" dirty="0"/>
          </a:p>
          <a:p>
            <a:r>
              <a:rPr lang="el-GR" dirty="0"/>
              <a:t>Στο </a:t>
            </a:r>
            <a:r>
              <a:rPr lang="en-US" dirty="0"/>
              <a:t>Blockchain </a:t>
            </a:r>
            <a:r>
              <a:rPr lang="el-GR" dirty="0"/>
              <a:t>πρέπει </a:t>
            </a:r>
            <a:r>
              <a:rPr lang="el-GR" u="sng" dirty="0"/>
              <a:t>να αποθηκεύονται μόνο τα απαραίτητα</a:t>
            </a:r>
            <a:r>
              <a:rPr lang="el-GR" dirty="0"/>
              <a:t> γιατί τα κόστη συναλλαγών είναι σημαντικά</a:t>
            </a:r>
          </a:p>
          <a:p>
            <a:endParaRPr lang="el-GR" dirty="0"/>
          </a:p>
          <a:p>
            <a:r>
              <a:rPr lang="el-GR" dirty="0"/>
              <a:t>Απαιτείται διεξοδική </a:t>
            </a:r>
            <a:r>
              <a:rPr lang="el-GR" u="sng" dirty="0"/>
              <a:t>μελέτη για τον καθορισμό των τιμών</a:t>
            </a:r>
            <a:r>
              <a:rPr lang="el-GR" dirty="0"/>
              <a:t> προκαταβολής και ανταμοιβής</a:t>
            </a:r>
          </a:p>
          <a:p>
            <a:endParaRPr lang="el-GR" dirty="0"/>
          </a:p>
          <a:p>
            <a:r>
              <a:rPr lang="el-GR" dirty="0"/>
              <a:t>Χρειάζεται μια </a:t>
            </a:r>
            <a:r>
              <a:rPr lang="el-GR" u="sng" dirty="0"/>
              <a:t>ισορροπία μεταξύ των υπολογισμών</a:t>
            </a:r>
            <a:r>
              <a:rPr lang="el-GR" dirty="0"/>
              <a:t> που γίνονται στο </a:t>
            </a:r>
            <a:r>
              <a:rPr lang="en-US" dirty="0"/>
              <a:t>Blockchain, </a:t>
            </a:r>
            <a:r>
              <a:rPr lang="el-GR" dirty="0"/>
              <a:t>αυτών που γίνονται στο </a:t>
            </a:r>
            <a:r>
              <a:rPr lang="en-US" dirty="0"/>
              <a:t>frontend </a:t>
            </a:r>
            <a:r>
              <a:rPr lang="el-GR" dirty="0"/>
              <a:t>και αυτών που γίνονται σε κάποιο εξωτερικό διακομιστή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13C7DC-3532-8C05-08C4-39902B882192}"/>
              </a:ext>
            </a:extLst>
          </p:cNvPr>
          <p:cNvSpPr/>
          <p:nvPr/>
        </p:nvSpPr>
        <p:spPr>
          <a:xfrm>
            <a:off x="209781" y="1473200"/>
            <a:ext cx="682161" cy="682161"/>
          </a:xfrm>
          <a:prstGeom prst="rect">
            <a:avLst/>
          </a:prstGeom>
          <a:solidFill>
            <a:srgbClr val="37335B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CAEECE-6809-7652-DD6F-3F24D20489BC}"/>
              </a:ext>
            </a:extLst>
          </p:cNvPr>
          <p:cNvSpPr/>
          <p:nvPr/>
        </p:nvSpPr>
        <p:spPr>
          <a:xfrm>
            <a:off x="209781" y="2293183"/>
            <a:ext cx="682161" cy="682161"/>
          </a:xfrm>
          <a:prstGeom prst="rect">
            <a:avLst/>
          </a:prstGeom>
          <a:solidFill>
            <a:srgbClr val="4F4B80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9A3208-4D7F-AA03-26A7-D8DE3D197C55}"/>
              </a:ext>
            </a:extLst>
          </p:cNvPr>
          <p:cNvSpPr txBox="1"/>
          <p:nvPr/>
        </p:nvSpPr>
        <p:spPr>
          <a:xfrm>
            <a:off x="209781" y="1581726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1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21AB7F-BC27-2DAB-74CA-47040132B964}"/>
              </a:ext>
            </a:extLst>
          </p:cNvPr>
          <p:cNvSpPr txBox="1"/>
          <p:nvPr/>
        </p:nvSpPr>
        <p:spPr>
          <a:xfrm>
            <a:off x="209781" y="2405684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75BF4F-79E1-18A1-871C-2ADDEC0DA4DC}"/>
              </a:ext>
            </a:extLst>
          </p:cNvPr>
          <p:cNvSpPr/>
          <p:nvPr/>
        </p:nvSpPr>
        <p:spPr>
          <a:xfrm>
            <a:off x="209781" y="3113166"/>
            <a:ext cx="682161" cy="682161"/>
          </a:xfrm>
          <a:prstGeom prst="rect">
            <a:avLst/>
          </a:prstGeom>
          <a:solidFill>
            <a:srgbClr val="6A68A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34B566-EA25-3CD7-E61D-CBC2ECE62B84}"/>
              </a:ext>
            </a:extLst>
          </p:cNvPr>
          <p:cNvSpPr/>
          <p:nvPr/>
        </p:nvSpPr>
        <p:spPr>
          <a:xfrm>
            <a:off x="209781" y="3933149"/>
            <a:ext cx="682161" cy="682161"/>
          </a:xfrm>
          <a:prstGeom prst="rect">
            <a:avLst/>
          </a:prstGeom>
          <a:solidFill>
            <a:srgbClr val="7D7CAB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08B41C-7BA7-095E-363C-423801F2290C}"/>
              </a:ext>
            </a:extLst>
          </p:cNvPr>
          <p:cNvSpPr txBox="1"/>
          <p:nvPr/>
        </p:nvSpPr>
        <p:spPr>
          <a:xfrm>
            <a:off x="209781" y="3221692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l-GR" altLang="ko-KR" sz="2400" b="1" dirty="0">
                <a:cs typeface="Arial" pitchFamily="34" charset="0"/>
              </a:rPr>
              <a:t>3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ED35CF7-C9D4-1B5D-088B-A6B35F5D43D9}"/>
              </a:ext>
            </a:extLst>
          </p:cNvPr>
          <p:cNvSpPr txBox="1"/>
          <p:nvPr/>
        </p:nvSpPr>
        <p:spPr>
          <a:xfrm>
            <a:off x="209781" y="4045650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l-GR" altLang="ko-KR" sz="2400" b="1" dirty="0">
                <a:cs typeface="Arial" pitchFamily="34" charset="0"/>
              </a:rPr>
              <a:t>4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30C4A3-7E5A-A163-16C9-8A7672C26D3B}"/>
              </a:ext>
            </a:extLst>
          </p:cNvPr>
          <p:cNvSpPr/>
          <p:nvPr/>
        </p:nvSpPr>
        <p:spPr>
          <a:xfrm>
            <a:off x="209781" y="4749679"/>
            <a:ext cx="682161" cy="682161"/>
          </a:xfrm>
          <a:prstGeom prst="rect">
            <a:avLst/>
          </a:prstGeom>
          <a:solidFill>
            <a:srgbClr val="9090B6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B43298-6769-9486-8A69-8B3E4BF329A2}"/>
              </a:ext>
            </a:extLst>
          </p:cNvPr>
          <p:cNvSpPr/>
          <p:nvPr/>
        </p:nvSpPr>
        <p:spPr>
          <a:xfrm>
            <a:off x="209781" y="5569662"/>
            <a:ext cx="682161" cy="682161"/>
          </a:xfrm>
          <a:prstGeom prst="rect">
            <a:avLst/>
          </a:prstGeom>
          <a:solidFill>
            <a:srgbClr val="A3A3C1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229341-E269-763B-5A99-E94A89C59234}"/>
              </a:ext>
            </a:extLst>
          </p:cNvPr>
          <p:cNvSpPr txBox="1"/>
          <p:nvPr/>
        </p:nvSpPr>
        <p:spPr>
          <a:xfrm>
            <a:off x="209781" y="4858205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l-GR" altLang="ko-KR" sz="2400" b="1" dirty="0">
                <a:cs typeface="Arial" pitchFamily="34" charset="0"/>
              </a:rPr>
              <a:t>5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EF30D8-3491-2EF5-97E2-D8DDC3E06B58}"/>
              </a:ext>
            </a:extLst>
          </p:cNvPr>
          <p:cNvSpPr txBox="1"/>
          <p:nvPr/>
        </p:nvSpPr>
        <p:spPr>
          <a:xfrm>
            <a:off x="209781" y="5682163"/>
            <a:ext cx="682160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l-GR" altLang="ko-KR" sz="2400" b="1" dirty="0">
                <a:cs typeface="Arial" pitchFamily="34" charset="0"/>
              </a:rPr>
              <a:t>6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22" name="Footer Placeholder 3">
            <a:extLst>
              <a:ext uri="{FF2B5EF4-FFF2-40B4-BE49-F238E27FC236}">
                <a16:creationId xmlns:a16="http://schemas.microsoft.com/office/drawing/2014/main" id="{E5B8F31D-BD22-6A99-1F28-DE4707CD2589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a6280eea7011373a1f6d18f03fe153e80823d8090fdc411794aefa8b5084c249 </a:t>
            </a:r>
            <a:br>
              <a:rPr lang="en-US" sz="1000" dirty="0"/>
            </a:br>
            <a:r>
              <a:rPr lang="en-US" sz="1000" dirty="0"/>
              <a:t>Current slide Hash: 9d91a9911e04a224b276eec0957605db4450cd0f528726c78264f2b65274327f </a:t>
            </a:r>
          </a:p>
        </p:txBody>
      </p:sp>
    </p:spTree>
    <p:extLst>
      <p:ext uri="{BB962C8B-B14F-4D97-AF65-F5344CB8AC3E}">
        <p14:creationId xmlns:p14="http://schemas.microsoft.com/office/powerpoint/2010/main" val="4135055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6">
            <a:extLst>
              <a:ext uri="{FF2B5EF4-FFF2-40B4-BE49-F238E27FC236}">
                <a16:creationId xmlns:a16="http://schemas.microsoft.com/office/drawing/2014/main" id="{9013FD6B-986C-F455-4FD5-19357F3F4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 fontScale="90000"/>
          </a:bodyPr>
          <a:lstStyle/>
          <a:p>
            <a:pPr algn="ctr"/>
            <a:r>
              <a:rPr lang="el-GR" dirty="0">
                <a:latin typeface="+mn-lt"/>
                <a:ea typeface="+mn-ea"/>
                <a:cs typeface="+mn-cs"/>
              </a:rPr>
              <a:t>Πλεονεκτήματα κατανεμημένου συστήματος</a:t>
            </a:r>
            <a:endParaRPr lang="en-US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361BABC-FBF1-FED9-476E-F6171FB08AF4}"/>
              </a:ext>
            </a:extLst>
          </p:cNvPr>
          <p:cNvGrpSpPr/>
          <p:nvPr/>
        </p:nvGrpSpPr>
        <p:grpSpPr>
          <a:xfrm>
            <a:off x="3498732" y="3761070"/>
            <a:ext cx="2597268" cy="2387827"/>
            <a:chOff x="1080045" y="1858541"/>
            <a:chExt cx="2298869" cy="2387827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72064CC-3673-E5ED-6A26-00725980405D}"/>
                </a:ext>
              </a:extLst>
            </p:cNvPr>
            <p:cNvSpPr txBox="1"/>
            <p:nvPr/>
          </p:nvSpPr>
          <p:spPr>
            <a:xfrm>
              <a:off x="1080045" y="1858541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57538A"/>
                  </a:solidFill>
                </a:rPr>
                <a:t>2</a:t>
              </a:r>
              <a:endParaRPr lang="ko-KR" altLang="en-US" sz="3600" b="1" dirty="0">
                <a:solidFill>
                  <a:srgbClr val="57538A"/>
                </a:solidFill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3F9F7E8-F099-FB0A-759B-4D9A2403E6D6}"/>
                </a:ext>
              </a:extLst>
            </p:cNvPr>
            <p:cNvSpPr txBox="1"/>
            <p:nvPr/>
          </p:nvSpPr>
          <p:spPr>
            <a:xfrm>
              <a:off x="1689061" y="1938044"/>
              <a:ext cx="1689853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600" dirty="0"/>
                <a:t>Ο Κόμβος-</a:t>
              </a:r>
              <a:r>
                <a:rPr lang="el-GR" sz="1600" dirty="0" err="1"/>
                <a:t>Αιτητής</a:t>
              </a:r>
              <a:r>
                <a:rPr lang="el-GR" sz="1600" dirty="0"/>
                <a:t> αφιερώνει χρόνο σε πιο εξειδικευμένες διαδικασίες εκπαίδευσης (όπως το </a:t>
              </a:r>
              <a:r>
                <a:rPr lang="en-US" sz="1600" dirty="0"/>
                <a:t>fine tuning)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14EDB94-A651-6D02-0A32-C70E74E3DF97}"/>
              </a:ext>
            </a:extLst>
          </p:cNvPr>
          <p:cNvGrpSpPr/>
          <p:nvPr/>
        </p:nvGrpSpPr>
        <p:grpSpPr>
          <a:xfrm>
            <a:off x="6245230" y="3761070"/>
            <a:ext cx="2573650" cy="2141557"/>
            <a:chOff x="1080045" y="1858541"/>
            <a:chExt cx="2325111" cy="2141557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2E03389-ED0D-9615-A275-1EAC72B55758}"/>
                </a:ext>
              </a:extLst>
            </p:cNvPr>
            <p:cNvSpPr txBox="1"/>
            <p:nvPr/>
          </p:nvSpPr>
          <p:spPr>
            <a:xfrm>
              <a:off x="1080045" y="1858541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8786B7"/>
                  </a:solidFill>
                </a:rPr>
                <a:t>3</a:t>
              </a:r>
              <a:endParaRPr lang="ko-KR" altLang="en-US" sz="3600" b="1" dirty="0">
                <a:solidFill>
                  <a:srgbClr val="8786B7"/>
                </a:solidFill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6FF35E8-8071-0841-2B86-B478C5088CDB}"/>
                </a:ext>
              </a:extLst>
            </p:cNvPr>
            <p:cNvSpPr txBox="1"/>
            <p:nvPr/>
          </p:nvSpPr>
          <p:spPr>
            <a:xfrm>
              <a:off x="1715303" y="1937995"/>
              <a:ext cx="1689853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600" dirty="0"/>
                <a:t>Ποικιλομορφία από την κατανεμημένη συλλογή δεδομένων άρα πολύπλευρη εκπαίδευση του μοντέλου</a:t>
              </a: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509802D9-52A4-2FE0-92CF-5196462B2FC4}"/>
              </a:ext>
            </a:extLst>
          </p:cNvPr>
          <p:cNvGrpSpPr/>
          <p:nvPr/>
        </p:nvGrpSpPr>
        <p:grpSpPr>
          <a:xfrm>
            <a:off x="8991728" y="3761070"/>
            <a:ext cx="2448038" cy="1815882"/>
            <a:chOff x="1080045" y="1858541"/>
            <a:chExt cx="2260834" cy="1815882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E92273A-FA31-B0B0-7057-A41933081BEB}"/>
                </a:ext>
              </a:extLst>
            </p:cNvPr>
            <p:cNvSpPr txBox="1"/>
            <p:nvPr/>
          </p:nvSpPr>
          <p:spPr>
            <a:xfrm>
              <a:off x="1080045" y="1858541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AEAECE"/>
                  </a:solidFill>
                </a:rPr>
                <a:t>4</a:t>
              </a:r>
              <a:endParaRPr lang="ko-KR" altLang="en-US" sz="3600" b="1" dirty="0">
                <a:solidFill>
                  <a:srgbClr val="AEAECE"/>
                </a:solidFill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FB735B1D-8E4A-BB9B-F079-3719CD72E466}"/>
                </a:ext>
              </a:extLst>
            </p:cNvPr>
            <p:cNvSpPr txBox="1"/>
            <p:nvPr/>
          </p:nvSpPr>
          <p:spPr>
            <a:xfrm>
              <a:off x="1651026" y="1858541"/>
              <a:ext cx="1689853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600" dirty="0"/>
                <a:t>Ενδελεχής ποιοτικός έλεγχος των μοντέλων γιατί γίνεται από πολλούς χρήστες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673A2B87-F403-E29F-21FE-D92884F581A2}"/>
              </a:ext>
            </a:extLst>
          </p:cNvPr>
          <p:cNvSpPr/>
          <p:nvPr/>
        </p:nvSpPr>
        <p:spPr>
          <a:xfrm>
            <a:off x="4372049" y="1939207"/>
            <a:ext cx="603968" cy="603968"/>
          </a:xfrm>
          <a:prstGeom prst="rect">
            <a:avLst/>
          </a:pr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76F4509-2326-8039-65F3-2779AB44C47C}"/>
              </a:ext>
            </a:extLst>
          </p:cNvPr>
          <p:cNvSpPr/>
          <p:nvPr/>
        </p:nvSpPr>
        <p:spPr>
          <a:xfrm>
            <a:off x="7181876" y="1939207"/>
            <a:ext cx="603968" cy="603968"/>
          </a:xfrm>
          <a:prstGeom prst="rect">
            <a:avLst/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9F44FA4-0373-B54D-9BB5-9060FD72142B}"/>
              </a:ext>
            </a:extLst>
          </p:cNvPr>
          <p:cNvSpPr/>
          <p:nvPr/>
        </p:nvSpPr>
        <p:spPr>
          <a:xfrm>
            <a:off x="10000584" y="1939207"/>
            <a:ext cx="603968" cy="603968"/>
          </a:xfrm>
          <a:prstGeom prst="rect">
            <a:avLst/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BAC96314-D505-9F37-2BC8-1B740741517E}"/>
              </a:ext>
            </a:extLst>
          </p:cNvPr>
          <p:cNvCxnSpPr>
            <a:cxnSpLocks/>
          </p:cNvCxnSpPr>
          <p:nvPr/>
        </p:nvCxnSpPr>
        <p:spPr>
          <a:xfrm>
            <a:off x="5107766" y="2241191"/>
            <a:ext cx="1942363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376C82F7-3FC2-CD88-8172-9A95F371B425}"/>
              </a:ext>
            </a:extLst>
          </p:cNvPr>
          <p:cNvCxnSpPr/>
          <p:nvPr/>
        </p:nvCxnSpPr>
        <p:spPr>
          <a:xfrm>
            <a:off x="7917591" y="2241191"/>
            <a:ext cx="1951244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4E07341F-D91A-651F-9F64-1997C4EED531}"/>
              </a:ext>
            </a:extLst>
          </p:cNvPr>
          <p:cNvGrpSpPr/>
          <p:nvPr/>
        </p:nvGrpSpPr>
        <p:grpSpPr>
          <a:xfrm>
            <a:off x="9294836" y="2940753"/>
            <a:ext cx="1793922" cy="600808"/>
            <a:chOff x="698919" y="3231434"/>
            <a:chExt cx="2170041" cy="726774"/>
          </a:xfrm>
        </p:grpSpPr>
        <p:sp>
          <p:nvSpPr>
            <p:cNvPr id="106" name="Rounded Rectangle 19">
              <a:extLst>
                <a:ext uri="{FF2B5EF4-FFF2-40B4-BE49-F238E27FC236}">
                  <a16:creationId xmlns:a16="http://schemas.microsoft.com/office/drawing/2014/main" id="{4A1B5EA4-7317-0C6F-4599-FB60B82788B1}"/>
                </a:ext>
              </a:extLst>
            </p:cNvPr>
            <p:cNvSpPr/>
            <p:nvPr/>
          </p:nvSpPr>
          <p:spPr>
            <a:xfrm rot="5400000">
              <a:off x="1547664" y="2636912"/>
              <a:ext cx="698376" cy="1944216"/>
            </a:xfrm>
            <a:prstGeom prst="roundRect">
              <a:avLst>
                <a:gd name="adj" fmla="val 50000"/>
              </a:avLst>
            </a:prstGeom>
            <a:noFill/>
            <a:ln w="241300">
              <a:solidFill>
                <a:srgbClr val="A3A3C1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549BC77C-E7E0-86AA-16F1-6E054F84BFFA}"/>
                </a:ext>
              </a:extLst>
            </p:cNvPr>
            <p:cNvSpPr/>
            <p:nvPr/>
          </p:nvSpPr>
          <p:spPr>
            <a:xfrm rot="19002224">
              <a:off x="698919" y="3231434"/>
              <a:ext cx="648072" cy="19087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2000">
                  <a:srgbClr val="73B2D1">
                    <a:lumMod val="0"/>
                    <a:lumOff val="100000"/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solidFill>
                <a:srgbClr val="A3A3C1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sp>
        <p:nvSpPr>
          <p:cNvPr id="108" name="Rounded Rectangle 4">
            <a:extLst>
              <a:ext uri="{FF2B5EF4-FFF2-40B4-BE49-F238E27FC236}">
                <a16:creationId xmlns:a16="http://schemas.microsoft.com/office/drawing/2014/main" id="{B81E4055-AFE8-35EA-35BE-3C2C0BC93AE5}"/>
              </a:ext>
            </a:extLst>
          </p:cNvPr>
          <p:cNvSpPr/>
          <p:nvPr/>
        </p:nvSpPr>
        <p:spPr>
          <a:xfrm rot="5400000">
            <a:off x="4396081" y="2452760"/>
            <a:ext cx="577331" cy="1607238"/>
          </a:xfrm>
          <a:prstGeom prst="roundRect">
            <a:avLst>
              <a:gd name="adj" fmla="val 50000"/>
            </a:avLst>
          </a:prstGeom>
          <a:noFill/>
          <a:ln w="241300">
            <a:solidFill>
              <a:srgbClr val="4F4B80"/>
            </a:solidFill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AED71B18-F68A-2E39-CFE0-44F8C2167372}"/>
              </a:ext>
            </a:extLst>
          </p:cNvPr>
          <p:cNvSpPr/>
          <p:nvPr/>
        </p:nvSpPr>
        <p:spPr>
          <a:xfrm rot="19002224">
            <a:off x="3694444" y="2944238"/>
            <a:ext cx="535746" cy="157789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31FEF99-9FB8-CC78-7E4E-CC1DA4E567FD}"/>
              </a:ext>
            </a:extLst>
          </p:cNvPr>
          <p:cNvGrpSpPr/>
          <p:nvPr/>
        </p:nvGrpSpPr>
        <p:grpSpPr>
          <a:xfrm>
            <a:off x="6518924" y="2944237"/>
            <a:ext cx="1793922" cy="600808"/>
            <a:chOff x="698919" y="3231434"/>
            <a:chExt cx="2170041" cy="726774"/>
          </a:xfrm>
        </p:grpSpPr>
        <p:sp>
          <p:nvSpPr>
            <p:cNvPr id="111" name="Rounded Rectangle 9">
              <a:extLst>
                <a:ext uri="{FF2B5EF4-FFF2-40B4-BE49-F238E27FC236}">
                  <a16:creationId xmlns:a16="http://schemas.microsoft.com/office/drawing/2014/main" id="{3A08410D-A72B-C67D-0812-BA9BC1B17AB6}"/>
                </a:ext>
              </a:extLst>
            </p:cNvPr>
            <p:cNvSpPr/>
            <p:nvPr/>
          </p:nvSpPr>
          <p:spPr>
            <a:xfrm rot="5400000">
              <a:off x="1547664" y="2636912"/>
              <a:ext cx="698376" cy="1944216"/>
            </a:xfrm>
            <a:prstGeom prst="roundRect">
              <a:avLst>
                <a:gd name="adj" fmla="val 50000"/>
              </a:avLst>
            </a:prstGeom>
            <a:noFill/>
            <a:ln w="241300">
              <a:solidFill>
                <a:srgbClr val="7D7CAB"/>
              </a:solidFill>
            </a:ln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70C3BFE-FB4B-0A9A-2631-FADE5D7F74BC}"/>
                </a:ext>
              </a:extLst>
            </p:cNvPr>
            <p:cNvSpPr/>
            <p:nvPr/>
          </p:nvSpPr>
          <p:spPr>
            <a:xfrm rot="19002224">
              <a:off x="698919" y="3231434"/>
              <a:ext cx="648072" cy="19087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72000">
                  <a:srgbClr val="73B2D1">
                    <a:lumMod val="0"/>
                    <a:lumOff val="100000"/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solidFill>
                <a:srgbClr val="7D7CAB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sp>
        <p:nvSpPr>
          <p:cNvPr id="113" name="Rounded Rectangle 11">
            <a:extLst>
              <a:ext uri="{FF2B5EF4-FFF2-40B4-BE49-F238E27FC236}">
                <a16:creationId xmlns:a16="http://schemas.microsoft.com/office/drawing/2014/main" id="{7269A1D9-D4D9-8AD9-815A-1A27D7DB9BD3}"/>
              </a:ext>
            </a:extLst>
          </p:cNvPr>
          <p:cNvSpPr/>
          <p:nvPr/>
        </p:nvSpPr>
        <p:spPr>
          <a:xfrm rot="5400000">
            <a:off x="5983632" y="2342110"/>
            <a:ext cx="217954" cy="1845347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78580A6C-2438-E965-C1B6-B5F611DB3B53}"/>
              </a:ext>
            </a:extLst>
          </p:cNvPr>
          <p:cNvSpPr/>
          <p:nvPr/>
        </p:nvSpPr>
        <p:spPr>
          <a:xfrm rot="17406435">
            <a:off x="5084962" y="3165266"/>
            <a:ext cx="289614" cy="151784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CD6DE94-6D4A-EAAF-06EF-32E44D03C110}"/>
              </a:ext>
            </a:extLst>
          </p:cNvPr>
          <p:cNvGrpSpPr/>
          <p:nvPr/>
        </p:nvGrpSpPr>
        <p:grpSpPr>
          <a:xfrm>
            <a:off x="7963328" y="3104226"/>
            <a:ext cx="1861406" cy="289614"/>
            <a:chOff x="2464343" y="3366786"/>
            <a:chExt cx="2251673" cy="350335"/>
          </a:xfrm>
          <a:solidFill>
            <a:schemeClr val="tx1">
              <a:lumMod val="50000"/>
            </a:schemeClr>
          </a:solidFill>
        </p:grpSpPr>
        <p:sp>
          <p:nvSpPr>
            <p:cNvPr id="116" name="Rounded Rectangle 15">
              <a:extLst>
                <a:ext uri="{FF2B5EF4-FFF2-40B4-BE49-F238E27FC236}">
                  <a16:creationId xmlns:a16="http://schemas.microsoft.com/office/drawing/2014/main" id="{7C3395E0-9FBE-56AC-B710-A46E7414A739}"/>
                </a:ext>
              </a:extLst>
            </p:cNvPr>
            <p:cNvSpPr/>
            <p:nvPr/>
          </p:nvSpPr>
          <p:spPr>
            <a:xfrm rot="5400000">
              <a:off x="3468067" y="2454407"/>
              <a:ext cx="263650" cy="223224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9369471D-2842-8168-4DAC-0C1B7F26A312}"/>
                </a:ext>
              </a:extLst>
            </p:cNvPr>
            <p:cNvSpPr/>
            <p:nvPr/>
          </p:nvSpPr>
          <p:spPr>
            <a:xfrm rot="17406435">
              <a:off x="2380979" y="3450150"/>
              <a:ext cx="350335" cy="183608"/>
            </a:xfrm>
            <a:prstGeom prst="ellipse">
              <a:avLst/>
            </a:prstGeom>
            <a:grpFill/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sp>
        <p:nvSpPr>
          <p:cNvPr id="118" name="Oval 34">
            <a:extLst>
              <a:ext uri="{FF2B5EF4-FFF2-40B4-BE49-F238E27FC236}">
                <a16:creationId xmlns:a16="http://schemas.microsoft.com/office/drawing/2014/main" id="{3CB1D3EA-4328-7C10-6551-D714C6823561}"/>
              </a:ext>
            </a:extLst>
          </p:cNvPr>
          <p:cNvSpPr/>
          <p:nvPr/>
        </p:nvSpPr>
        <p:spPr>
          <a:xfrm>
            <a:off x="1581624" y="1939207"/>
            <a:ext cx="603968" cy="603968"/>
          </a:xfrm>
          <a:prstGeom prst="rect">
            <a:avLst/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cxnSp>
        <p:nvCxnSpPr>
          <p:cNvPr id="119" name="Straight Connector 38">
            <a:extLst>
              <a:ext uri="{FF2B5EF4-FFF2-40B4-BE49-F238E27FC236}">
                <a16:creationId xmlns:a16="http://schemas.microsoft.com/office/drawing/2014/main" id="{2A7A1BDA-065E-88F5-9170-C2F29D24278E}"/>
              </a:ext>
            </a:extLst>
          </p:cNvPr>
          <p:cNvCxnSpPr>
            <a:cxnSpLocks/>
          </p:cNvCxnSpPr>
          <p:nvPr/>
        </p:nvCxnSpPr>
        <p:spPr>
          <a:xfrm>
            <a:off x="2259475" y="2241191"/>
            <a:ext cx="1942363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ounded Rectangle 4">
            <a:extLst>
              <a:ext uri="{FF2B5EF4-FFF2-40B4-BE49-F238E27FC236}">
                <a16:creationId xmlns:a16="http://schemas.microsoft.com/office/drawing/2014/main" id="{7940FC86-01AF-EA68-20BD-E11E84BC2C12}"/>
              </a:ext>
            </a:extLst>
          </p:cNvPr>
          <p:cNvSpPr/>
          <p:nvPr/>
        </p:nvSpPr>
        <p:spPr>
          <a:xfrm rot="5400000">
            <a:off x="1594943" y="2452760"/>
            <a:ext cx="577331" cy="1607238"/>
          </a:xfrm>
          <a:prstGeom prst="roundRect">
            <a:avLst>
              <a:gd name="adj" fmla="val 50000"/>
            </a:avLst>
          </a:prstGeom>
          <a:noFill/>
          <a:ln w="241300">
            <a:solidFill>
              <a:srgbClr val="37335B"/>
            </a:solidFill>
          </a:ln>
          <a:scene3d>
            <a:camera prst="orthographicFront"/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21" name="Rounded Rectangle 11">
            <a:extLst>
              <a:ext uri="{FF2B5EF4-FFF2-40B4-BE49-F238E27FC236}">
                <a16:creationId xmlns:a16="http://schemas.microsoft.com/office/drawing/2014/main" id="{D8CEAA5E-9510-D283-1F51-314B05F3FA18}"/>
              </a:ext>
            </a:extLst>
          </p:cNvPr>
          <p:cNvSpPr/>
          <p:nvPr/>
        </p:nvSpPr>
        <p:spPr>
          <a:xfrm rot="5400000">
            <a:off x="3182496" y="2342110"/>
            <a:ext cx="217954" cy="1845347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22" name="Oval 12">
            <a:extLst>
              <a:ext uri="{FF2B5EF4-FFF2-40B4-BE49-F238E27FC236}">
                <a16:creationId xmlns:a16="http://schemas.microsoft.com/office/drawing/2014/main" id="{766B5295-7A66-F583-B6DA-58E0CFAF3B67}"/>
              </a:ext>
            </a:extLst>
          </p:cNvPr>
          <p:cNvSpPr/>
          <p:nvPr/>
        </p:nvSpPr>
        <p:spPr>
          <a:xfrm rot="17406435">
            <a:off x="2300988" y="3154663"/>
            <a:ext cx="289614" cy="151784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23" name="Oval 5">
            <a:extLst>
              <a:ext uri="{FF2B5EF4-FFF2-40B4-BE49-F238E27FC236}">
                <a16:creationId xmlns:a16="http://schemas.microsoft.com/office/drawing/2014/main" id="{CBF69427-C45A-C55E-1854-32EEFAE08114}"/>
              </a:ext>
            </a:extLst>
          </p:cNvPr>
          <p:cNvSpPr/>
          <p:nvPr/>
        </p:nvSpPr>
        <p:spPr>
          <a:xfrm rot="19002224">
            <a:off x="901902" y="2920509"/>
            <a:ext cx="535746" cy="157789"/>
          </a:xfrm>
          <a:prstGeom prst="ellipse">
            <a:avLst/>
          </a:prstGeom>
          <a:gradFill>
            <a:gsLst>
              <a:gs pos="0">
                <a:schemeClr val="bg1"/>
              </a:gs>
              <a:gs pos="72000">
                <a:srgbClr val="73B2D1">
                  <a:lumMod val="0"/>
                  <a:lumOff val="100000"/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24" name="Group 22">
            <a:extLst>
              <a:ext uri="{FF2B5EF4-FFF2-40B4-BE49-F238E27FC236}">
                <a16:creationId xmlns:a16="http://schemas.microsoft.com/office/drawing/2014/main" id="{2FBC011F-9F0D-08EC-6FC8-F357AABB1006}"/>
              </a:ext>
            </a:extLst>
          </p:cNvPr>
          <p:cNvGrpSpPr/>
          <p:nvPr/>
        </p:nvGrpSpPr>
        <p:grpSpPr>
          <a:xfrm>
            <a:off x="752234" y="3761070"/>
            <a:ext cx="2442198" cy="2120859"/>
            <a:chOff x="1080045" y="1858541"/>
            <a:chExt cx="2294731" cy="2120859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3F1B1369-7C8D-C234-AB35-A286A3040549}"/>
                </a:ext>
              </a:extLst>
            </p:cNvPr>
            <p:cNvSpPr txBox="1"/>
            <p:nvPr/>
          </p:nvSpPr>
          <p:spPr>
            <a:xfrm>
              <a:off x="1080045" y="1858541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rgbClr val="3E3A64"/>
                  </a:solidFill>
                </a:rPr>
                <a:t>1</a:t>
              </a:r>
              <a:endParaRPr lang="ko-KR" altLang="en-US" sz="3600" b="1" dirty="0">
                <a:solidFill>
                  <a:srgbClr val="3E3A64"/>
                </a:solidFill>
              </a:endParaRP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08808C0-F539-1421-24E3-532D29238F5A}"/>
                </a:ext>
              </a:extLst>
            </p:cNvPr>
            <p:cNvSpPr txBox="1"/>
            <p:nvPr/>
          </p:nvSpPr>
          <p:spPr>
            <a:xfrm>
              <a:off x="1684923" y="1917297"/>
              <a:ext cx="1689853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600" dirty="0"/>
                <a:t>Η χρονοβόρα και άχαρη συλλογή και αξιολόγηση δεδομένων γίνεται πολύ πιο γρήγορα και έγκυρα</a:t>
              </a:r>
            </a:p>
          </p:txBody>
        </p:sp>
      </p:grpSp>
      <p:sp>
        <p:nvSpPr>
          <p:cNvPr id="127" name="Rounded Rectangle 20">
            <a:extLst>
              <a:ext uri="{FF2B5EF4-FFF2-40B4-BE49-F238E27FC236}">
                <a16:creationId xmlns:a16="http://schemas.microsoft.com/office/drawing/2014/main" id="{9FE4FF47-E7E3-F91E-C548-B7AD4220C990}"/>
              </a:ext>
            </a:extLst>
          </p:cNvPr>
          <p:cNvSpPr>
            <a:spLocks noChangeAspect="1"/>
          </p:cNvSpPr>
          <p:nvPr/>
        </p:nvSpPr>
        <p:spPr>
          <a:xfrm rot="2160000">
            <a:off x="1650279" y="1990113"/>
            <a:ext cx="489040" cy="527667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8" name="Block Arc 20">
            <a:extLst>
              <a:ext uri="{FF2B5EF4-FFF2-40B4-BE49-F238E27FC236}">
                <a16:creationId xmlns:a16="http://schemas.microsoft.com/office/drawing/2014/main" id="{093FE600-4D26-6AAE-5B66-C572266FAD91}"/>
              </a:ext>
            </a:extLst>
          </p:cNvPr>
          <p:cNvSpPr>
            <a:spLocks noChangeAspect="1"/>
          </p:cNvSpPr>
          <p:nvPr/>
        </p:nvSpPr>
        <p:spPr>
          <a:xfrm rot="10800000">
            <a:off x="10076673" y="2010920"/>
            <a:ext cx="428766" cy="464913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9" name="Parallelogram 15">
            <a:extLst>
              <a:ext uri="{FF2B5EF4-FFF2-40B4-BE49-F238E27FC236}">
                <a16:creationId xmlns:a16="http://schemas.microsoft.com/office/drawing/2014/main" id="{25B7879C-DFD1-E460-9DE2-DA3314097296}"/>
              </a:ext>
            </a:extLst>
          </p:cNvPr>
          <p:cNvSpPr/>
          <p:nvPr/>
        </p:nvSpPr>
        <p:spPr>
          <a:xfrm rot="16200000">
            <a:off x="7228438" y="1974201"/>
            <a:ext cx="513753" cy="556119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30" name="Isosceles Triangle 68">
            <a:extLst>
              <a:ext uri="{FF2B5EF4-FFF2-40B4-BE49-F238E27FC236}">
                <a16:creationId xmlns:a16="http://schemas.microsoft.com/office/drawing/2014/main" id="{46809464-97F3-E15B-10F0-24D40BF0AE68}"/>
              </a:ext>
            </a:extLst>
          </p:cNvPr>
          <p:cNvSpPr/>
          <p:nvPr/>
        </p:nvSpPr>
        <p:spPr>
          <a:xfrm rot="10800000">
            <a:off x="4565228" y="1963878"/>
            <a:ext cx="230291" cy="579297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Footer Placeholder 3">
            <a:extLst>
              <a:ext uri="{FF2B5EF4-FFF2-40B4-BE49-F238E27FC236}">
                <a16:creationId xmlns:a16="http://schemas.microsoft.com/office/drawing/2014/main" id="{BD11ADCE-E79F-5FDB-0F2C-EDD57C01054D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9d91a9911e04a224b276eec0957605db4450cd0f528726c78264f2b65274327f </a:t>
            </a:r>
            <a:br>
              <a:rPr lang="en-US" sz="1000" dirty="0"/>
            </a:br>
            <a:r>
              <a:rPr lang="en-US" sz="1000" dirty="0"/>
              <a:t>Current slide Hash: b6a621256aebf1f0c34e72169b1e5db5f3046ac57e6c48c9a0e26974ba614020 </a:t>
            </a:r>
          </a:p>
        </p:txBody>
      </p:sp>
    </p:spTree>
    <p:extLst>
      <p:ext uri="{BB962C8B-B14F-4D97-AF65-F5344CB8AC3E}">
        <p14:creationId xmlns:p14="http://schemas.microsoft.com/office/powerpoint/2010/main" val="839844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A9597477-4749-045D-12CB-9C42BECB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kern="1200" dirty="0">
                <a:latin typeface="+mn-lt"/>
                <a:ea typeface="+mn-ea"/>
                <a:cs typeface="+mn-cs"/>
              </a:rPr>
              <a:t>Πλεονεκτήματα </a:t>
            </a:r>
            <a:r>
              <a:rPr lang="en-US" kern="1200" dirty="0">
                <a:latin typeface="+mn-lt"/>
                <a:ea typeface="+mn-ea"/>
                <a:cs typeface="+mn-cs"/>
              </a:rPr>
              <a:t>Blockchain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B72D2C9-8492-12FA-6547-7E981BB736BE}"/>
              </a:ext>
            </a:extLst>
          </p:cNvPr>
          <p:cNvGrpSpPr/>
          <p:nvPr/>
        </p:nvGrpSpPr>
        <p:grpSpPr>
          <a:xfrm rot="23400000">
            <a:off x="4524856" y="2348857"/>
            <a:ext cx="3142284" cy="3367890"/>
            <a:chOff x="4524856" y="2348857"/>
            <a:chExt cx="3142284" cy="3367890"/>
          </a:xfrm>
        </p:grpSpPr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0CC47FA3-DFE1-2E9B-F335-B42369E627A5}"/>
                </a:ext>
              </a:extLst>
            </p:cNvPr>
            <p:cNvSpPr/>
            <p:nvPr/>
          </p:nvSpPr>
          <p:spPr>
            <a:xfrm>
              <a:off x="5119310" y="4032802"/>
              <a:ext cx="1953376" cy="1683945"/>
            </a:xfrm>
            <a:prstGeom prst="triangle">
              <a:avLst/>
            </a:prstGeom>
            <a:solidFill>
              <a:srgbClr val="9090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47265E5E-1E4F-1242-03E5-0FF96F95E1B1}"/>
                </a:ext>
              </a:extLst>
            </p:cNvPr>
            <p:cNvSpPr/>
            <p:nvPr/>
          </p:nvSpPr>
          <p:spPr>
            <a:xfrm rot="10800000">
              <a:off x="5119311" y="2348857"/>
              <a:ext cx="1953376" cy="1683945"/>
            </a:xfrm>
            <a:prstGeom prst="triangle">
              <a:avLst/>
            </a:prstGeom>
            <a:solidFill>
              <a:srgbClr val="5C58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F1836DA0-488D-438D-C0AF-1D02737777A5}"/>
                </a:ext>
              </a:extLst>
            </p:cNvPr>
            <p:cNvSpPr/>
            <p:nvPr/>
          </p:nvSpPr>
          <p:spPr>
            <a:xfrm rot="18000000">
              <a:off x="5848480" y="3611816"/>
              <a:ext cx="1953376" cy="1683945"/>
            </a:xfrm>
            <a:prstGeom prst="triangle">
              <a:avLst/>
            </a:prstGeom>
            <a:solidFill>
              <a:srgbClr val="7D7C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C9A046D5-5E4E-FDA0-BD65-4192BB10C686}"/>
                </a:ext>
              </a:extLst>
            </p:cNvPr>
            <p:cNvSpPr/>
            <p:nvPr/>
          </p:nvSpPr>
          <p:spPr>
            <a:xfrm rot="7200000">
              <a:off x="4390141" y="2769843"/>
              <a:ext cx="1953376" cy="1683945"/>
            </a:xfrm>
            <a:prstGeom prst="triangle">
              <a:avLst/>
            </a:prstGeom>
            <a:solidFill>
              <a:srgbClr val="4F4B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057A8547-BF53-57E3-B00F-A36081B0661D}"/>
                </a:ext>
              </a:extLst>
            </p:cNvPr>
            <p:cNvSpPr/>
            <p:nvPr/>
          </p:nvSpPr>
          <p:spPr>
            <a:xfrm rot="3600000">
              <a:off x="4390141" y="3611815"/>
              <a:ext cx="1953376" cy="1683945"/>
            </a:xfrm>
            <a:prstGeom prst="triangle">
              <a:avLst/>
            </a:prstGeom>
            <a:solidFill>
              <a:srgbClr val="A3A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2189140C-A4EF-9536-1D4F-C298D77C96A5}"/>
                </a:ext>
              </a:extLst>
            </p:cNvPr>
            <p:cNvSpPr/>
            <p:nvPr/>
          </p:nvSpPr>
          <p:spPr>
            <a:xfrm rot="14400000">
              <a:off x="5848480" y="2769844"/>
              <a:ext cx="1953376" cy="1683945"/>
            </a:xfrm>
            <a:prstGeom prst="triangle">
              <a:avLst/>
            </a:prstGeom>
            <a:solidFill>
              <a:srgbClr val="6A68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11406F-DB94-C88F-9390-403356AF7997}"/>
              </a:ext>
            </a:extLst>
          </p:cNvPr>
          <p:cNvSpPr/>
          <p:nvPr/>
        </p:nvSpPr>
        <p:spPr>
          <a:xfrm>
            <a:off x="5841943" y="3492569"/>
            <a:ext cx="536368" cy="5363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scene3d>
            <a:camera prst="isometricTopUp"/>
            <a:lightRig rig="balanced" dir="t"/>
          </a:scene3d>
          <a:sp3d extrusionH="558800" contourW="12700" prstMaterial="matte">
            <a:extrusionClr>
              <a:schemeClr val="bg1">
                <a:lumMod val="95000"/>
              </a:schemeClr>
            </a:extrusionClr>
            <a:contourClr>
              <a:schemeClr val="bg1">
                <a:lumMod val="6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13F1B047-C3F5-0734-9400-7E5A654BF2D8}"/>
              </a:ext>
            </a:extLst>
          </p:cNvPr>
          <p:cNvSpPr>
            <a:spLocks noChangeAspect="1"/>
          </p:cNvSpPr>
          <p:nvPr/>
        </p:nvSpPr>
        <p:spPr>
          <a:xfrm>
            <a:off x="5293412" y="2811365"/>
            <a:ext cx="381600" cy="434742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CD3E22-4DEA-42A2-DA25-34DA02F04F97}"/>
              </a:ext>
            </a:extLst>
          </p:cNvPr>
          <p:cNvSpPr txBox="1"/>
          <p:nvPr/>
        </p:nvSpPr>
        <p:spPr>
          <a:xfrm>
            <a:off x="8238071" y="3495666"/>
            <a:ext cx="3145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Το υπόλοιπο των </a:t>
            </a:r>
            <a:r>
              <a:rPr lang="en-US" dirty="0"/>
              <a:t>smart contracts </a:t>
            </a:r>
            <a:r>
              <a:rPr lang="el-GR" dirty="0"/>
              <a:t>λογαριασμών είναι ασφαλές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88437E-09EB-E067-A356-30103CA03AB0}"/>
              </a:ext>
            </a:extLst>
          </p:cNvPr>
          <p:cNvSpPr txBox="1"/>
          <p:nvPr/>
        </p:nvSpPr>
        <p:spPr>
          <a:xfrm>
            <a:off x="729361" y="3426527"/>
            <a:ext cx="32636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Η δημιουργία των </a:t>
            </a:r>
            <a:r>
              <a:rPr lang="en-US" dirty="0"/>
              <a:t>smart contracts </a:t>
            </a:r>
            <a:r>
              <a:rPr lang="el-GR" dirty="0"/>
              <a:t>είναι εύκολη και προσαρμόσιμη στις ανάγκες της εφαρμογής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2A151C-CD62-B658-8AB1-0C6B5648313F}"/>
              </a:ext>
            </a:extLst>
          </p:cNvPr>
          <p:cNvSpPr txBox="1"/>
          <p:nvPr/>
        </p:nvSpPr>
        <p:spPr>
          <a:xfrm>
            <a:off x="7186151" y="1587675"/>
            <a:ext cx="39974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Δεν απαιτείται σύνδεση σε ηλεκτρονικό περιβάλλον τράπεζας για τις συναλλαγές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2E4AEFC-2F56-14B9-3676-1B722DCC6AAE}"/>
              </a:ext>
            </a:extLst>
          </p:cNvPr>
          <p:cNvSpPr txBox="1"/>
          <p:nvPr/>
        </p:nvSpPr>
        <p:spPr>
          <a:xfrm>
            <a:off x="7183893" y="5399110"/>
            <a:ext cx="2876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Οι κόμβοι διατηρούν την ανωνυμία τους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9BD8C3-626D-F58E-A1B1-74E0D680915D}"/>
              </a:ext>
            </a:extLst>
          </p:cNvPr>
          <p:cNvSpPr txBox="1"/>
          <p:nvPr/>
        </p:nvSpPr>
        <p:spPr>
          <a:xfrm>
            <a:off x="1381215" y="1774932"/>
            <a:ext cx="3868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Τα δεδομένα δεν μπορούν να διαγραφούν ή να παραποιηθούν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F658333-DA8F-E2B7-43E2-4B2E0239C0FE}"/>
              </a:ext>
            </a:extLst>
          </p:cNvPr>
          <p:cNvSpPr txBox="1"/>
          <p:nvPr/>
        </p:nvSpPr>
        <p:spPr>
          <a:xfrm>
            <a:off x="2181461" y="5357799"/>
            <a:ext cx="30686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Κανένας χρήστης δεν αποκλείεται από τη χρήση της εφαρμογής</a:t>
            </a:r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0909CBBF-00AC-D8C0-D94C-E238E899D79D}"/>
              </a:ext>
            </a:extLst>
          </p:cNvPr>
          <p:cNvSpPr/>
          <p:nvPr/>
        </p:nvSpPr>
        <p:spPr>
          <a:xfrm rot="19747125">
            <a:off x="5937870" y="1950579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Hexagon 36">
            <a:extLst>
              <a:ext uri="{FF2B5EF4-FFF2-40B4-BE49-F238E27FC236}">
                <a16:creationId xmlns:a16="http://schemas.microsoft.com/office/drawing/2014/main" id="{F04FC6C3-6A9D-8C5F-77FA-2865ED477C0E}"/>
              </a:ext>
            </a:extLst>
          </p:cNvPr>
          <p:cNvSpPr/>
          <p:nvPr/>
        </p:nvSpPr>
        <p:spPr>
          <a:xfrm rot="19747125">
            <a:off x="7617327" y="2916916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6A68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E71D74A8-110A-3F30-C7E5-308E211122B8}"/>
              </a:ext>
            </a:extLst>
          </p:cNvPr>
          <p:cNvSpPr/>
          <p:nvPr/>
        </p:nvSpPr>
        <p:spPr>
          <a:xfrm rot="19747125">
            <a:off x="7622069" y="4870606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Hexagon 38">
            <a:extLst>
              <a:ext uri="{FF2B5EF4-FFF2-40B4-BE49-F238E27FC236}">
                <a16:creationId xmlns:a16="http://schemas.microsoft.com/office/drawing/2014/main" id="{BD0E7703-B65C-FBC9-487A-5F33F0183EB3}"/>
              </a:ext>
            </a:extLst>
          </p:cNvPr>
          <p:cNvSpPr/>
          <p:nvPr/>
        </p:nvSpPr>
        <p:spPr>
          <a:xfrm rot="19747125">
            <a:off x="5937870" y="5819748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9090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FFC3E554-4D91-B833-530D-1B1E0FAD99CA}"/>
              </a:ext>
            </a:extLst>
          </p:cNvPr>
          <p:cNvSpPr/>
          <p:nvPr/>
        </p:nvSpPr>
        <p:spPr>
          <a:xfrm rot="19747125">
            <a:off x="4260498" y="4894277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Hexagon 40">
            <a:extLst>
              <a:ext uri="{FF2B5EF4-FFF2-40B4-BE49-F238E27FC236}">
                <a16:creationId xmlns:a16="http://schemas.microsoft.com/office/drawing/2014/main" id="{A4316835-37D2-4F0A-1FBA-BE8F4FE331EE}"/>
              </a:ext>
            </a:extLst>
          </p:cNvPr>
          <p:cNvSpPr/>
          <p:nvPr/>
        </p:nvSpPr>
        <p:spPr>
          <a:xfrm rot="19747125">
            <a:off x="4262430" y="2931233"/>
            <a:ext cx="316254" cy="271075"/>
          </a:xfrm>
          <a:prstGeom prst="hexagon">
            <a:avLst>
              <a:gd name="adj" fmla="val 30244"/>
              <a:gd name="vf" fmla="val 115470"/>
            </a:avLst>
          </a:pr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Round Same Side Corner Rectangle 8">
            <a:extLst>
              <a:ext uri="{FF2B5EF4-FFF2-40B4-BE49-F238E27FC236}">
                <a16:creationId xmlns:a16="http://schemas.microsoft.com/office/drawing/2014/main" id="{85C3469C-7DE8-7068-FC3B-8D758C8597E0}"/>
              </a:ext>
            </a:extLst>
          </p:cNvPr>
          <p:cNvSpPr/>
          <p:nvPr/>
        </p:nvSpPr>
        <p:spPr>
          <a:xfrm>
            <a:off x="6359389" y="473210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5" name="Block Arc 10">
            <a:extLst>
              <a:ext uri="{FF2B5EF4-FFF2-40B4-BE49-F238E27FC236}">
                <a16:creationId xmlns:a16="http://schemas.microsoft.com/office/drawing/2014/main" id="{A7561F54-831E-ECBB-6597-93573803BA4C}"/>
              </a:ext>
            </a:extLst>
          </p:cNvPr>
          <p:cNvSpPr/>
          <p:nvPr/>
        </p:nvSpPr>
        <p:spPr>
          <a:xfrm>
            <a:off x="6350551" y="280929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6" name="Block Arc 25">
            <a:extLst>
              <a:ext uri="{FF2B5EF4-FFF2-40B4-BE49-F238E27FC236}">
                <a16:creationId xmlns:a16="http://schemas.microsoft.com/office/drawing/2014/main" id="{A3FC2801-4623-9D70-50CD-AEB7D0A11B3D}"/>
              </a:ext>
            </a:extLst>
          </p:cNvPr>
          <p:cNvSpPr/>
          <p:nvPr/>
        </p:nvSpPr>
        <p:spPr>
          <a:xfrm>
            <a:off x="7011415" y="3736306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8" name="Block Arc 41">
            <a:extLst>
              <a:ext uri="{FF2B5EF4-FFF2-40B4-BE49-F238E27FC236}">
                <a16:creationId xmlns:a16="http://schemas.microsoft.com/office/drawing/2014/main" id="{29007301-F90E-2FD7-5059-0CBDE89D0CD4}"/>
              </a:ext>
            </a:extLst>
          </p:cNvPr>
          <p:cNvSpPr/>
          <p:nvPr/>
        </p:nvSpPr>
        <p:spPr>
          <a:xfrm>
            <a:off x="5331474" y="4660411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9" name="Freeform 18">
            <a:extLst>
              <a:ext uri="{FF2B5EF4-FFF2-40B4-BE49-F238E27FC236}">
                <a16:creationId xmlns:a16="http://schemas.microsoft.com/office/drawing/2014/main" id="{49BFA08E-87AA-5B3D-B0A4-09566DAF2ECB}"/>
              </a:ext>
            </a:extLst>
          </p:cNvPr>
          <p:cNvSpPr/>
          <p:nvPr/>
        </p:nvSpPr>
        <p:spPr>
          <a:xfrm>
            <a:off x="4621819" y="3736916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Footer Placeholder 3">
            <a:extLst>
              <a:ext uri="{FF2B5EF4-FFF2-40B4-BE49-F238E27FC236}">
                <a16:creationId xmlns:a16="http://schemas.microsoft.com/office/drawing/2014/main" id="{C4ADD677-BE44-3EC2-3D1B-94FE11017A35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b6a621256aebf1f0c34e72169b1e5db5f3046ac57e6c48c9a0e26974ba614020 </a:t>
            </a:r>
            <a:br>
              <a:rPr lang="en-US" sz="1000" dirty="0"/>
            </a:br>
            <a:r>
              <a:rPr lang="en-US" sz="1000" dirty="0"/>
              <a:t>Current slide Hash: 1eda8acf2c7f1506002ab63ed428bdb0213eff3002aae2f52873a88bad1bb91e </a:t>
            </a:r>
          </a:p>
        </p:txBody>
      </p:sp>
    </p:spTree>
    <p:extLst>
      <p:ext uri="{BB962C8B-B14F-4D97-AF65-F5344CB8AC3E}">
        <p14:creationId xmlns:p14="http://schemas.microsoft.com/office/powerpoint/2010/main" val="4188276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ABD5F5A-729D-AB74-E93A-D4596CF88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504" y="2187286"/>
            <a:ext cx="3794991" cy="37949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AC8A26-FFE5-8E0F-767F-2B52E135C105}"/>
              </a:ext>
            </a:extLst>
          </p:cNvPr>
          <p:cNvSpPr txBox="1"/>
          <p:nvPr/>
        </p:nvSpPr>
        <p:spPr>
          <a:xfrm>
            <a:off x="4839854" y="1356289"/>
            <a:ext cx="2512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DEMOS</a:t>
            </a:r>
            <a:endParaRPr lang="el-GR" sz="4800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30D03C6-9E30-7172-0DEB-258D3F1B363D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91720bf3dd7b77daf8459a3b0fff5e28d2c7f637dbf23dec6c4a6bfb90153224 </a:t>
            </a:r>
            <a:br>
              <a:rPr lang="en-US" sz="1000" dirty="0"/>
            </a:br>
            <a:r>
              <a:rPr lang="en-US" sz="1000" dirty="0"/>
              <a:t>Current slide Hash: 7e59fef592ca72351bfb0a1fe3f2f3d13a45688a4af518da6fe944dc7cc897ee </a:t>
            </a:r>
          </a:p>
        </p:txBody>
      </p:sp>
    </p:spTree>
    <p:extLst>
      <p:ext uri="{BB962C8B-B14F-4D97-AF65-F5344CB8AC3E}">
        <p14:creationId xmlns:p14="http://schemas.microsoft.com/office/powerpoint/2010/main" val="2443522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2" y="1694480"/>
            <a:ext cx="6561137" cy="1374310"/>
          </a:xfrm>
        </p:spPr>
        <p:txBody>
          <a:bodyPr/>
          <a:lstStyle/>
          <a:p>
            <a:r>
              <a:rPr lang="el-GR" dirty="0"/>
              <a:t>Σας ευχαριστώ </a:t>
            </a:r>
            <a:br>
              <a:rPr lang="el-GR" dirty="0"/>
            </a:br>
            <a:r>
              <a:rPr lang="el-GR" dirty="0"/>
              <a:t>για την προσοχή σας</a:t>
            </a:r>
            <a:endParaRPr lang="en-US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8E5E4638-9BCB-4C2E-914F-CC868E202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4234792"/>
            <a:ext cx="6561137" cy="1374310"/>
          </a:xfrm>
        </p:spPr>
        <p:txBody>
          <a:bodyPr/>
          <a:lstStyle/>
          <a:p>
            <a:r>
              <a:rPr lang="el-GR" dirty="0"/>
              <a:t>Δημήτρης Κυριάκου</a:t>
            </a:r>
            <a:endParaRPr lang="en-US" dirty="0"/>
          </a:p>
          <a:p>
            <a:r>
              <a:rPr lang="en-US" dirty="0"/>
              <a:t>https://gitlab.com/netmode/blockchain-ml</a:t>
            </a:r>
          </a:p>
        </p:txBody>
      </p:sp>
      <p:pic>
        <p:nvPicPr>
          <p:cNvPr id="27" name="Picture Placeholder 26" descr="Data Points Digital background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86320" y="336212"/>
            <a:ext cx="4253992" cy="2880360"/>
          </a:xfrm>
        </p:spPr>
      </p:pic>
      <p:pic>
        <p:nvPicPr>
          <p:cNvPr id="33" name="Picture Placeholder 32" descr="Data Points Digital backgro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86320" y="3216572"/>
            <a:ext cx="4253992" cy="2880360"/>
          </a:xfrm>
        </p:spPr>
      </p:pic>
      <p:sp>
        <p:nvSpPr>
          <p:cNvPr id="8" name="TextBox 7">
            <a:hlinkClick r:id="rId4"/>
            <a:extLst>
              <a:ext uri="{FF2B5EF4-FFF2-40B4-BE49-F238E27FC236}">
                <a16:creationId xmlns:a16="http://schemas.microsoft.com/office/drawing/2014/main" id="{45010361-2D92-698E-11C4-C2DD578A6D8E}"/>
              </a:ext>
            </a:extLst>
          </p:cNvPr>
          <p:cNvSpPr txBox="1"/>
          <p:nvPr/>
        </p:nvSpPr>
        <p:spPr>
          <a:xfrm>
            <a:off x="73889" y="6123755"/>
            <a:ext cx="121920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cs typeface="Arial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cs typeface="Arial" pitchFamily="34" charset="0"/>
            </a:endParaRP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66E8C76D-4093-3B9A-7402-965869AC1DE6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1eda8acf2c7f1506002ab63ed428bdb0213eff3002aae2f52873a88bad1bb91e </a:t>
            </a:r>
            <a:br>
              <a:rPr lang="en-US" sz="1000" dirty="0"/>
            </a:br>
            <a:r>
              <a:rPr lang="en-US" sz="1000" dirty="0"/>
              <a:t>Current slide Hash: 387cb30dd3db8ba807fbe19fb38568349d9a509c4d56de017d556579ac0ac97f </a:t>
            </a:r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76147"/>
            <a:ext cx="4083482" cy="755275"/>
          </a:xfrm>
        </p:spPr>
        <p:txBody>
          <a:bodyPr/>
          <a:lstStyle/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Περιεχόμενα</a:t>
            </a:r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043811"/>
            <a:ext cx="4083482" cy="3415519"/>
          </a:xfrm>
        </p:spPr>
        <p:txBody>
          <a:bodyPr/>
          <a:lstStyle/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1. Χρονοδιάγραμμα εργασίας</a:t>
            </a:r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2. Βασικές Έννοιες</a:t>
            </a:r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3. Εφαρμογή </a:t>
            </a:r>
            <a:r>
              <a:rPr lang="en-US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DEMOS</a:t>
            </a:r>
          </a:p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4. Παρουσίαση εφαρμογής</a:t>
            </a:r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5. Συμπεράσματα</a:t>
            </a:r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endParaRPr lang="en-US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pic>
        <p:nvPicPr>
          <p:cNvPr id="8" name="Picture Placeholder 7" descr="Digital Data">
            <a:extLst>
              <a:ext uri="{FF2B5EF4-FFF2-40B4-BE49-F238E27FC236}">
                <a16:creationId xmlns:a16="http://schemas.microsoft.com/office/drawing/2014/main" id="{06D2324F-3B7B-45EF-9584-C8EADD2C8C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08928" y="1596771"/>
            <a:ext cx="3448558" cy="3448558"/>
          </a:xfrm>
        </p:spPr>
      </p:pic>
      <p:pic>
        <p:nvPicPr>
          <p:cNvPr id="10" name="Picture Placeholder 9" descr="Data Points ">
            <a:extLst>
              <a:ext uri="{FF2B5EF4-FFF2-40B4-BE49-F238E27FC236}">
                <a16:creationId xmlns:a16="http://schemas.microsoft.com/office/drawing/2014/main" id="{71F862F9-0E8A-4DB9-8083-1C3AA6E5D77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18575" y="596392"/>
            <a:ext cx="2263776" cy="2263776"/>
          </a:xfrm>
        </p:spPr>
      </p:pic>
      <p:pic>
        <p:nvPicPr>
          <p:cNvPr id="12" name="Picture Placeholder 11" descr="Data Background">
            <a:extLst>
              <a:ext uri="{FF2B5EF4-FFF2-40B4-BE49-F238E27FC236}">
                <a16:creationId xmlns:a16="http://schemas.microsoft.com/office/drawing/2014/main" id="{A63F39B9-0715-40B5-8ECB-9B983F99C69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00848" y="3343205"/>
            <a:ext cx="2936876" cy="2936876"/>
          </a:xfrm>
        </p:spPr>
      </p:pic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0088890B-33DA-FD40-6B1D-087820073E93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8fc9d268d30aa3c0a9145349f0cdf121e9baf6a7263a29001e7691e0ee900067 </a:t>
            </a:r>
            <a:br>
              <a:rPr lang="en-US" sz="1000" dirty="0"/>
            </a:br>
            <a:r>
              <a:rPr lang="en-US" sz="1000" dirty="0"/>
              <a:t>Current slide Hash: 75b77d2c08378d2f9c2f13d96f6fe3cb506f7a13a5d942ce436781dcdef4f205 </a:t>
            </a:r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404934"/>
            <a:ext cx="8168264" cy="151849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1. Χρονοδιάγραμμα εργασίας</a:t>
            </a:r>
            <a:endParaRPr lang="en-US" sz="48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F25E663A-FECC-AD37-85F9-7BB42CBA4CF5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75b77d2c08378d2f9c2f13d96f6fe3cb506f7a13a5d942ce436781dcdef4f205 </a:t>
            </a:r>
            <a:br>
              <a:rPr lang="en-US" sz="1000" dirty="0"/>
            </a:br>
            <a:r>
              <a:rPr lang="en-US" sz="1000" dirty="0"/>
              <a:t>Current slide Hash: d424e18c7983b04b56a00c52e667a0a12751914a795e0af68b4ea43ffb419a72 </a:t>
            </a:r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D72D26-24EF-4CBD-9431-A558CB7C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/>
          <a:lstStyle/>
          <a:p>
            <a:pPr algn="ctr"/>
            <a:r>
              <a:rPr lang="el-GR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Χρονοδιάγραμμα εργασίας</a:t>
            </a:r>
            <a:br>
              <a:rPr lang="en-US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</a:b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DEEDC7B-1B63-1AD3-545F-B0082C43EC3E}"/>
              </a:ext>
            </a:extLst>
          </p:cNvPr>
          <p:cNvSpPr/>
          <p:nvPr/>
        </p:nvSpPr>
        <p:spPr>
          <a:xfrm>
            <a:off x="1511123" y="3476992"/>
            <a:ext cx="502246" cy="502246"/>
          </a:xfrm>
          <a:prstGeom prst="roundRect">
            <a:avLst>
              <a:gd name="adj" fmla="val 0"/>
            </a:avLst>
          </a:prstGeom>
          <a:solidFill>
            <a:srgbClr val="A3A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E6DCF2-C83D-97AF-B1F5-4ABA5CEE23B8}"/>
              </a:ext>
            </a:extLst>
          </p:cNvPr>
          <p:cNvGrpSpPr/>
          <p:nvPr/>
        </p:nvGrpSpPr>
        <p:grpSpPr>
          <a:xfrm>
            <a:off x="2024507" y="3627004"/>
            <a:ext cx="662213" cy="198247"/>
            <a:chOff x="2906464" y="3248298"/>
            <a:chExt cx="1886168" cy="564662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1FFCF0-DDDE-F949-D7F1-52EB4E256113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9541D840-C502-5B5D-6C5C-4F854DA67D5D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7256A839-2FC3-05D2-7682-83A4ACE24607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2F544D-CB8C-F814-14E8-85F8CF40C789}"/>
              </a:ext>
            </a:extLst>
          </p:cNvPr>
          <p:cNvGrpSpPr/>
          <p:nvPr/>
        </p:nvGrpSpPr>
        <p:grpSpPr>
          <a:xfrm>
            <a:off x="639992" y="2489141"/>
            <a:ext cx="2225174" cy="767207"/>
            <a:chOff x="4873" y="0"/>
            <a:chExt cx="2225174" cy="984524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E0B706A-CA8C-C9EC-441E-3D4319EB5796}"/>
                </a:ext>
              </a:extLst>
            </p:cNvPr>
            <p:cNvSpPr/>
            <p:nvPr/>
          </p:nvSpPr>
          <p:spPr>
            <a:xfrm>
              <a:off x="4873" y="0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DEB4832-A834-C2CC-6D22-74AD28E7E4FA}"/>
                </a:ext>
              </a:extLst>
            </p:cNvPr>
            <p:cNvSpPr txBox="1"/>
            <p:nvPr/>
          </p:nvSpPr>
          <p:spPr>
            <a:xfrm>
              <a:off x="99177" y="92292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137160" numCol="1" spcCol="1270" anchor="b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Μελέτη θεωρίας </a:t>
              </a:r>
              <a:r>
                <a:rPr lang="en-US" sz="1800" kern="1200" dirty="0"/>
                <a:t>Blockchain</a:t>
              </a:r>
              <a:endParaRPr lang="en-US" sz="1800" kern="1200" dirty="0">
                <a:latin typeface="+mn-lt"/>
              </a:endParaRPr>
            </a:p>
          </p:txBody>
        </p:sp>
      </p:grp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94CE890-029D-60BA-2ACC-F6E20FAFFF73}"/>
              </a:ext>
            </a:extLst>
          </p:cNvPr>
          <p:cNvSpPr/>
          <p:nvPr/>
        </p:nvSpPr>
        <p:spPr>
          <a:xfrm>
            <a:off x="2700389" y="3475943"/>
            <a:ext cx="502246" cy="502246"/>
          </a:xfrm>
          <a:prstGeom prst="roundRect">
            <a:avLst>
              <a:gd name="adj" fmla="val 0"/>
            </a:avLst>
          </a:prstGeom>
          <a:solidFill>
            <a:srgbClr val="9090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99C03CD-5B30-C775-6E44-8CB194081501}"/>
              </a:ext>
            </a:extLst>
          </p:cNvPr>
          <p:cNvGrpSpPr/>
          <p:nvPr/>
        </p:nvGrpSpPr>
        <p:grpSpPr>
          <a:xfrm>
            <a:off x="1297609" y="4216778"/>
            <a:ext cx="2711695" cy="1176533"/>
            <a:chOff x="1283396" y="1372703"/>
            <a:chExt cx="2711695" cy="117653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ED941F-7E6D-D7E1-A79E-133FA2212B73}"/>
                </a:ext>
              </a:extLst>
            </p:cNvPr>
            <p:cNvSpPr/>
            <p:nvPr/>
          </p:nvSpPr>
          <p:spPr>
            <a:xfrm>
              <a:off x="1283396" y="1657004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FD0E455-C34E-F807-47E1-F2B7859866B5}"/>
                </a:ext>
              </a:extLst>
            </p:cNvPr>
            <p:cNvSpPr txBox="1"/>
            <p:nvPr/>
          </p:nvSpPr>
          <p:spPr>
            <a:xfrm>
              <a:off x="1864221" y="1372703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37160" rIns="0" bIns="0" numCol="1" spcCol="1270" anchor="t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Αρχική προσέγγιση εργασίας</a:t>
              </a:r>
              <a:endParaRPr lang="en-US" sz="1800" kern="1200" dirty="0">
                <a:latin typeface="+mn-lt"/>
              </a:endParaRPr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93CAD960-27B6-53EE-BA3D-1B12B7F421A8}"/>
              </a:ext>
            </a:extLst>
          </p:cNvPr>
          <p:cNvSpPr/>
          <p:nvPr/>
        </p:nvSpPr>
        <p:spPr>
          <a:xfrm>
            <a:off x="2865166" y="2386273"/>
            <a:ext cx="2130870" cy="89223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85B9605-F9A4-CC59-C331-155BAD56CFD4}"/>
              </a:ext>
            </a:extLst>
          </p:cNvPr>
          <p:cNvSpPr/>
          <p:nvPr/>
        </p:nvSpPr>
        <p:spPr>
          <a:xfrm>
            <a:off x="4531399" y="4485150"/>
            <a:ext cx="2130870" cy="89223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629A71AF-0827-5F64-57CE-012B144A6FA6}"/>
              </a:ext>
            </a:extLst>
          </p:cNvPr>
          <p:cNvSpPr/>
          <p:nvPr/>
        </p:nvSpPr>
        <p:spPr>
          <a:xfrm>
            <a:off x="12328608" y="5347592"/>
            <a:ext cx="45719" cy="45719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51429"/>
              <a:satOff val="1242"/>
              <a:lumOff val="-5994"/>
              <a:alphaOff val="0"/>
            </a:schemeClr>
          </a:fillRef>
          <a:effectRef idx="0">
            <a:schemeClr val="accent5">
              <a:hueOff val="51429"/>
              <a:satOff val="1242"/>
              <a:lumOff val="-5994"/>
              <a:alphaOff val="0"/>
            </a:schemeClr>
          </a:effectRef>
          <a:fontRef idx="minor">
            <a:schemeClr val="lt1"/>
          </a:fontRef>
        </p:style>
      </p:sp>
      <p:sp>
        <p:nvSpPr>
          <p:cNvPr id="162" name="Straight Connector 161">
            <a:extLst>
              <a:ext uri="{FF2B5EF4-FFF2-40B4-BE49-F238E27FC236}">
                <a16:creationId xmlns:a16="http://schemas.microsoft.com/office/drawing/2014/main" id="{BE2361B2-0720-5AF8-C52D-A09612207901}"/>
              </a:ext>
            </a:extLst>
          </p:cNvPr>
          <p:cNvSpPr/>
          <p:nvPr/>
        </p:nvSpPr>
        <p:spPr>
          <a:xfrm>
            <a:off x="12354099" y="5144121"/>
            <a:ext cx="1" cy="171603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AFB558F2-CC05-F7C7-5034-39C911622D25}"/>
              </a:ext>
            </a:extLst>
          </p:cNvPr>
          <p:cNvGrpSpPr/>
          <p:nvPr/>
        </p:nvGrpSpPr>
        <p:grpSpPr>
          <a:xfrm>
            <a:off x="3216304" y="3632690"/>
            <a:ext cx="662213" cy="198247"/>
            <a:chOff x="2906464" y="3248298"/>
            <a:chExt cx="1886168" cy="564662"/>
          </a:xfrm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2288B44-39EA-6B97-EF29-196864735FC3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9" name="Rectangle: Rounded Corners 168">
              <a:extLst>
                <a:ext uri="{FF2B5EF4-FFF2-40B4-BE49-F238E27FC236}">
                  <a16:creationId xmlns:a16="http://schemas.microsoft.com/office/drawing/2014/main" id="{FB7553E2-BB4F-90F9-4A3E-F5FD21B2D51E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: Rounded Corners 169">
              <a:extLst>
                <a:ext uri="{FF2B5EF4-FFF2-40B4-BE49-F238E27FC236}">
                  <a16:creationId xmlns:a16="http://schemas.microsoft.com/office/drawing/2014/main" id="{D4416089-BA09-5F4F-DB3E-40BAC8C5340C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1" name="Straight Connector 170">
            <a:extLst>
              <a:ext uri="{FF2B5EF4-FFF2-40B4-BE49-F238E27FC236}">
                <a16:creationId xmlns:a16="http://schemas.microsoft.com/office/drawing/2014/main" id="{919B7B7B-D01F-69AF-450B-10AB943527C2}"/>
              </a:ext>
            </a:extLst>
          </p:cNvPr>
          <p:cNvSpPr/>
          <p:nvPr/>
        </p:nvSpPr>
        <p:spPr>
          <a:xfrm>
            <a:off x="2943869" y="397273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90002"/>
                <a:satOff val="2173"/>
                <a:lumOff val="-1049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1DF1A8A0-8D26-6127-757B-C1EDDE233D19}"/>
              </a:ext>
            </a:extLst>
          </p:cNvPr>
          <p:cNvSpPr/>
          <p:nvPr/>
        </p:nvSpPr>
        <p:spPr>
          <a:xfrm>
            <a:off x="2918377" y="4176677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51429"/>
              <a:satOff val="1242"/>
              <a:lumOff val="-5994"/>
              <a:alphaOff val="0"/>
            </a:schemeClr>
          </a:fillRef>
          <a:effectRef idx="0">
            <a:schemeClr val="accent5">
              <a:hueOff val="51429"/>
              <a:satOff val="1242"/>
              <a:lumOff val="-5994"/>
              <a:alphaOff val="0"/>
            </a:schemeClr>
          </a:effectRef>
          <a:fontRef idx="minor">
            <a:schemeClr val="lt1"/>
          </a:fontRef>
        </p:style>
      </p:sp>
      <p:sp>
        <p:nvSpPr>
          <p:cNvPr id="187" name="Straight Connector 186">
            <a:extLst>
              <a:ext uri="{FF2B5EF4-FFF2-40B4-BE49-F238E27FC236}">
                <a16:creationId xmlns:a16="http://schemas.microsoft.com/office/drawing/2014/main" id="{806E0E76-2471-19BE-C280-D9933A62ED3C}"/>
              </a:ext>
            </a:extLst>
          </p:cNvPr>
          <p:cNvSpPr/>
          <p:nvPr/>
        </p:nvSpPr>
        <p:spPr>
          <a:xfrm>
            <a:off x="1763052" y="327777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ED3C316D-F642-C623-5D6E-C5DD8BFED431}"/>
              </a:ext>
            </a:extLst>
          </p:cNvPr>
          <p:cNvSpPr/>
          <p:nvPr/>
        </p:nvSpPr>
        <p:spPr>
          <a:xfrm>
            <a:off x="1737559" y="3226793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9" name="Rectangle: Rounded Corners 188">
            <a:extLst>
              <a:ext uri="{FF2B5EF4-FFF2-40B4-BE49-F238E27FC236}">
                <a16:creationId xmlns:a16="http://schemas.microsoft.com/office/drawing/2014/main" id="{510B3C9C-5A38-D318-8FFD-2126B5E0A696}"/>
              </a:ext>
            </a:extLst>
          </p:cNvPr>
          <p:cNvSpPr/>
          <p:nvPr/>
        </p:nvSpPr>
        <p:spPr>
          <a:xfrm>
            <a:off x="3878517" y="3476992"/>
            <a:ext cx="502246" cy="502246"/>
          </a:xfrm>
          <a:prstGeom prst="roundRect">
            <a:avLst>
              <a:gd name="adj" fmla="val 0"/>
            </a:avLst>
          </a:prstGeom>
          <a:solidFill>
            <a:srgbClr val="7D7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8AE5D8E9-45E3-C07D-73D2-38C3DF37F225}"/>
              </a:ext>
            </a:extLst>
          </p:cNvPr>
          <p:cNvGrpSpPr/>
          <p:nvPr/>
        </p:nvGrpSpPr>
        <p:grpSpPr>
          <a:xfrm>
            <a:off x="4391901" y="3627004"/>
            <a:ext cx="662213" cy="198247"/>
            <a:chOff x="2906464" y="3248298"/>
            <a:chExt cx="1886168" cy="564662"/>
          </a:xfrm>
        </p:grpSpPr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CAD6A193-9B07-9848-EC86-72AAA6D320C3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2" name="Rectangle: Rounded Corners 191">
              <a:extLst>
                <a:ext uri="{FF2B5EF4-FFF2-40B4-BE49-F238E27FC236}">
                  <a16:creationId xmlns:a16="http://schemas.microsoft.com/office/drawing/2014/main" id="{B930FE0D-D4BC-D504-9F57-0B70390CC6A1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: Rounded Corners 192">
              <a:extLst>
                <a:ext uri="{FF2B5EF4-FFF2-40B4-BE49-F238E27FC236}">
                  <a16:creationId xmlns:a16="http://schemas.microsoft.com/office/drawing/2014/main" id="{28DE60E9-8BCC-B5CD-B34E-BD60E68C5A08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4" name="Rectangle: Rounded Corners 193">
            <a:extLst>
              <a:ext uri="{FF2B5EF4-FFF2-40B4-BE49-F238E27FC236}">
                <a16:creationId xmlns:a16="http://schemas.microsoft.com/office/drawing/2014/main" id="{D78FD4B3-ECC6-E49D-76CE-C414CDC9CAFF}"/>
              </a:ext>
            </a:extLst>
          </p:cNvPr>
          <p:cNvSpPr/>
          <p:nvPr/>
        </p:nvSpPr>
        <p:spPr>
          <a:xfrm>
            <a:off x="5067783" y="3475943"/>
            <a:ext cx="502246" cy="502246"/>
          </a:xfrm>
          <a:prstGeom prst="roundRect">
            <a:avLst>
              <a:gd name="adj" fmla="val 0"/>
            </a:avLst>
          </a:prstGeom>
          <a:solidFill>
            <a:srgbClr val="6A68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6BC7B5AE-7396-26BD-6ECF-D9989636BD4D}"/>
              </a:ext>
            </a:extLst>
          </p:cNvPr>
          <p:cNvGrpSpPr/>
          <p:nvPr/>
        </p:nvGrpSpPr>
        <p:grpSpPr>
          <a:xfrm>
            <a:off x="5583698" y="3632690"/>
            <a:ext cx="662213" cy="198247"/>
            <a:chOff x="2906464" y="3248298"/>
            <a:chExt cx="1886168" cy="564662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BE0B951-8BA2-DB0F-7AAF-12DD7C4FC697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7" name="Rectangle: Rounded Corners 196">
              <a:extLst>
                <a:ext uri="{FF2B5EF4-FFF2-40B4-BE49-F238E27FC236}">
                  <a16:creationId xmlns:a16="http://schemas.microsoft.com/office/drawing/2014/main" id="{C2A942CD-C9E4-87FC-F918-F6EEB0CFF7B8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: Rounded Corners 197">
              <a:extLst>
                <a:ext uri="{FF2B5EF4-FFF2-40B4-BE49-F238E27FC236}">
                  <a16:creationId xmlns:a16="http://schemas.microsoft.com/office/drawing/2014/main" id="{B6C4961E-5683-0700-6500-D5EF4E6B3833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9" name="Straight Connector 198">
            <a:extLst>
              <a:ext uri="{FF2B5EF4-FFF2-40B4-BE49-F238E27FC236}">
                <a16:creationId xmlns:a16="http://schemas.microsoft.com/office/drawing/2014/main" id="{1B85334E-0D98-04E2-C00E-DAA7019FA68E}"/>
              </a:ext>
            </a:extLst>
          </p:cNvPr>
          <p:cNvSpPr/>
          <p:nvPr/>
        </p:nvSpPr>
        <p:spPr>
          <a:xfrm>
            <a:off x="5311263" y="397273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90002"/>
                <a:satOff val="2173"/>
                <a:lumOff val="-1049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B89CAB67-7D80-0C64-A338-B2FCE1E055F9}"/>
              </a:ext>
            </a:extLst>
          </p:cNvPr>
          <p:cNvSpPr/>
          <p:nvPr/>
        </p:nvSpPr>
        <p:spPr>
          <a:xfrm>
            <a:off x="5285771" y="4176677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51429"/>
              <a:satOff val="1242"/>
              <a:lumOff val="-5994"/>
              <a:alphaOff val="0"/>
            </a:schemeClr>
          </a:fillRef>
          <a:effectRef idx="0">
            <a:schemeClr val="accent5">
              <a:hueOff val="51429"/>
              <a:satOff val="1242"/>
              <a:lumOff val="-5994"/>
              <a:alphaOff val="0"/>
            </a:schemeClr>
          </a:effectRef>
          <a:fontRef idx="minor">
            <a:schemeClr val="lt1"/>
          </a:fontRef>
        </p:style>
      </p:sp>
      <p:sp>
        <p:nvSpPr>
          <p:cNvPr id="201" name="Straight Connector 200">
            <a:extLst>
              <a:ext uri="{FF2B5EF4-FFF2-40B4-BE49-F238E27FC236}">
                <a16:creationId xmlns:a16="http://schemas.microsoft.com/office/drawing/2014/main" id="{E7326315-56F2-6E09-504C-6D76BE736D38}"/>
              </a:ext>
            </a:extLst>
          </p:cNvPr>
          <p:cNvSpPr/>
          <p:nvPr/>
        </p:nvSpPr>
        <p:spPr>
          <a:xfrm>
            <a:off x="4130446" y="327777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83A41288-8341-91BA-A00E-1FCB6FEAEAF4}"/>
              </a:ext>
            </a:extLst>
          </p:cNvPr>
          <p:cNvSpPr/>
          <p:nvPr/>
        </p:nvSpPr>
        <p:spPr>
          <a:xfrm>
            <a:off x="4104953" y="3226793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03" name="Rectangle: Rounded Corners 202">
            <a:extLst>
              <a:ext uri="{FF2B5EF4-FFF2-40B4-BE49-F238E27FC236}">
                <a16:creationId xmlns:a16="http://schemas.microsoft.com/office/drawing/2014/main" id="{9BC52F4B-E027-5AAE-E59D-66CFCD468C0F}"/>
              </a:ext>
            </a:extLst>
          </p:cNvPr>
          <p:cNvSpPr/>
          <p:nvPr/>
        </p:nvSpPr>
        <p:spPr>
          <a:xfrm>
            <a:off x="6255114" y="3476992"/>
            <a:ext cx="502246" cy="502246"/>
          </a:xfrm>
          <a:prstGeom prst="roundRect">
            <a:avLst>
              <a:gd name="adj" fmla="val 0"/>
            </a:avLst>
          </a:prstGeom>
          <a:solidFill>
            <a:srgbClr val="5C58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D8786FDD-8970-170B-127D-4E3D07D7857F}"/>
              </a:ext>
            </a:extLst>
          </p:cNvPr>
          <p:cNvGrpSpPr/>
          <p:nvPr/>
        </p:nvGrpSpPr>
        <p:grpSpPr>
          <a:xfrm>
            <a:off x="6768498" y="3627004"/>
            <a:ext cx="662213" cy="198247"/>
            <a:chOff x="2906464" y="3248298"/>
            <a:chExt cx="1886168" cy="564662"/>
          </a:xfrm>
        </p:grpSpPr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41423AF-7DC5-CE59-4F5B-FE423ADA3812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6" name="Rectangle: Rounded Corners 205">
              <a:extLst>
                <a:ext uri="{FF2B5EF4-FFF2-40B4-BE49-F238E27FC236}">
                  <a16:creationId xmlns:a16="http://schemas.microsoft.com/office/drawing/2014/main" id="{5D855447-AD55-9774-4699-732B0ED82EB7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: Rounded Corners 206">
              <a:extLst>
                <a:ext uri="{FF2B5EF4-FFF2-40B4-BE49-F238E27FC236}">
                  <a16:creationId xmlns:a16="http://schemas.microsoft.com/office/drawing/2014/main" id="{4E237CB7-9BF7-D883-CA75-1B26BCDE5831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8" name="Rectangle: Rounded Corners 207">
            <a:extLst>
              <a:ext uri="{FF2B5EF4-FFF2-40B4-BE49-F238E27FC236}">
                <a16:creationId xmlns:a16="http://schemas.microsoft.com/office/drawing/2014/main" id="{90FFED7F-5DD3-3F11-B33C-A37F2ACFAC35}"/>
              </a:ext>
            </a:extLst>
          </p:cNvPr>
          <p:cNvSpPr/>
          <p:nvPr/>
        </p:nvSpPr>
        <p:spPr>
          <a:xfrm>
            <a:off x="7444380" y="3475943"/>
            <a:ext cx="502246" cy="502246"/>
          </a:xfrm>
          <a:prstGeom prst="roundRect">
            <a:avLst>
              <a:gd name="adj" fmla="val 0"/>
            </a:avLst>
          </a:prstGeom>
          <a:solidFill>
            <a:srgbClr val="4F4B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6D987626-F81B-6A26-6666-5F379DCDA381}"/>
              </a:ext>
            </a:extLst>
          </p:cNvPr>
          <p:cNvGrpSpPr/>
          <p:nvPr/>
        </p:nvGrpSpPr>
        <p:grpSpPr>
          <a:xfrm>
            <a:off x="7960295" y="3632690"/>
            <a:ext cx="662213" cy="198247"/>
            <a:chOff x="2906464" y="3248298"/>
            <a:chExt cx="1886168" cy="564662"/>
          </a:xfrm>
        </p:grpSpPr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F96317C-9932-1988-AB84-82EF19673976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1" name="Rectangle: Rounded Corners 210">
              <a:extLst>
                <a:ext uri="{FF2B5EF4-FFF2-40B4-BE49-F238E27FC236}">
                  <a16:creationId xmlns:a16="http://schemas.microsoft.com/office/drawing/2014/main" id="{B2AC527E-E314-29F0-D004-F193CBD4584C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: Rounded Corners 211">
              <a:extLst>
                <a:ext uri="{FF2B5EF4-FFF2-40B4-BE49-F238E27FC236}">
                  <a16:creationId xmlns:a16="http://schemas.microsoft.com/office/drawing/2014/main" id="{4E78E161-3B87-D8DB-84F1-4F4BFF119923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3" name="Straight Connector 212">
            <a:extLst>
              <a:ext uri="{FF2B5EF4-FFF2-40B4-BE49-F238E27FC236}">
                <a16:creationId xmlns:a16="http://schemas.microsoft.com/office/drawing/2014/main" id="{A03A6379-BCDB-C130-416B-A179BBAD2D87}"/>
              </a:ext>
            </a:extLst>
          </p:cNvPr>
          <p:cNvSpPr/>
          <p:nvPr/>
        </p:nvSpPr>
        <p:spPr>
          <a:xfrm>
            <a:off x="7687860" y="397273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90002"/>
                <a:satOff val="2173"/>
                <a:lumOff val="-1049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0700D32E-01B0-D2C8-0AE8-B0811A3835C9}"/>
              </a:ext>
            </a:extLst>
          </p:cNvPr>
          <p:cNvSpPr/>
          <p:nvPr/>
        </p:nvSpPr>
        <p:spPr>
          <a:xfrm>
            <a:off x="7662368" y="4176677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51429"/>
              <a:satOff val="1242"/>
              <a:lumOff val="-5994"/>
              <a:alphaOff val="0"/>
            </a:schemeClr>
          </a:fillRef>
          <a:effectRef idx="0">
            <a:schemeClr val="accent5">
              <a:hueOff val="51429"/>
              <a:satOff val="1242"/>
              <a:lumOff val="-5994"/>
              <a:alphaOff val="0"/>
            </a:schemeClr>
          </a:effectRef>
          <a:fontRef idx="minor">
            <a:schemeClr val="lt1"/>
          </a:fontRef>
        </p:style>
      </p:sp>
      <p:sp>
        <p:nvSpPr>
          <p:cNvPr id="215" name="Straight Connector 214">
            <a:extLst>
              <a:ext uri="{FF2B5EF4-FFF2-40B4-BE49-F238E27FC236}">
                <a16:creationId xmlns:a16="http://schemas.microsoft.com/office/drawing/2014/main" id="{82D52332-8503-6CCE-F7EA-B8F1979EE56F}"/>
              </a:ext>
            </a:extLst>
          </p:cNvPr>
          <p:cNvSpPr/>
          <p:nvPr/>
        </p:nvSpPr>
        <p:spPr>
          <a:xfrm>
            <a:off x="6507043" y="327777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2FAD7957-8561-70B8-2818-BCA3B1F5E7A1}"/>
              </a:ext>
            </a:extLst>
          </p:cNvPr>
          <p:cNvSpPr/>
          <p:nvPr/>
        </p:nvSpPr>
        <p:spPr>
          <a:xfrm>
            <a:off x="6481550" y="3226793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17" name="Rectangle: Rounded Corners 216">
            <a:extLst>
              <a:ext uri="{FF2B5EF4-FFF2-40B4-BE49-F238E27FC236}">
                <a16:creationId xmlns:a16="http://schemas.microsoft.com/office/drawing/2014/main" id="{706DB711-4A70-2174-6B6A-7517E1AD1774}"/>
              </a:ext>
            </a:extLst>
          </p:cNvPr>
          <p:cNvSpPr/>
          <p:nvPr/>
        </p:nvSpPr>
        <p:spPr>
          <a:xfrm>
            <a:off x="8622508" y="3476992"/>
            <a:ext cx="502246" cy="502246"/>
          </a:xfrm>
          <a:prstGeom prst="roundRect">
            <a:avLst>
              <a:gd name="adj" fmla="val 0"/>
            </a:avLst>
          </a:prstGeom>
          <a:solidFill>
            <a:srgbClr val="433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B4CF810D-2C78-19D8-6387-975974D3FF00}"/>
              </a:ext>
            </a:extLst>
          </p:cNvPr>
          <p:cNvGrpSpPr/>
          <p:nvPr/>
        </p:nvGrpSpPr>
        <p:grpSpPr>
          <a:xfrm>
            <a:off x="9135892" y="3627004"/>
            <a:ext cx="662213" cy="198247"/>
            <a:chOff x="2906464" y="3248298"/>
            <a:chExt cx="1886168" cy="564662"/>
          </a:xfrm>
        </p:grpSpPr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706D5F3-4A76-3CB5-96A7-76DA7005D28D}"/>
                </a:ext>
              </a:extLst>
            </p:cNvPr>
            <p:cNvSpPr/>
            <p:nvPr/>
          </p:nvSpPr>
          <p:spPr>
            <a:xfrm>
              <a:off x="3418473" y="3248298"/>
              <a:ext cx="862149" cy="564662"/>
            </a:xfrm>
            <a:custGeom>
              <a:avLst/>
              <a:gdLst>
                <a:gd name="connsiteX0" fmla="*/ 288530 w 862149"/>
                <a:gd name="connsiteY0" fmla="*/ 155674 h 564662"/>
                <a:gd name="connsiteX1" fmla="*/ 161872 w 862149"/>
                <a:gd name="connsiteY1" fmla="*/ 282332 h 564662"/>
                <a:gd name="connsiteX2" fmla="*/ 288530 w 862149"/>
                <a:gd name="connsiteY2" fmla="*/ 408990 h 564662"/>
                <a:gd name="connsiteX3" fmla="*/ 573620 w 862149"/>
                <a:gd name="connsiteY3" fmla="*/ 408990 h 564662"/>
                <a:gd name="connsiteX4" fmla="*/ 700278 w 862149"/>
                <a:gd name="connsiteY4" fmla="*/ 282332 h 564662"/>
                <a:gd name="connsiteX5" fmla="*/ 573620 w 862149"/>
                <a:gd name="connsiteY5" fmla="*/ 155674 h 564662"/>
                <a:gd name="connsiteX6" fmla="*/ 282331 w 862149"/>
                <a:gd name="connsiteY6" fmla="*/ 0 h 564662"/>
                <a:gd name="connsiteX7" fmla="*/ 579818 w 862149"/>
                <a:gd name="connsiteY7" fmla="*/ 0 h 564662"/>
                <a:gd name="connsiteX8" fmla="*/ 862149 w 862149"/>
                <a:gd name="connsiteY8" fmla="*/ 282331 h 564662"/>
                <a:gd name="connsiteX9" fmla="*/ 579818 w 862149"/>
                <a:gd name="connsiteY9" fmla="*/ 564662 h 564662"/>
                <a:gd name="connsiteX10" fmla="*/ 282331 w 862149"/>
                <a:gd name="connsiteY10" fmla="*/ 564662 h 564662"/>
                <a:gd name="connsiteX11" fmla="*/ 0 w 862149"/>
                <a:gd name="connsiteY11" fmla="*/ 282331 h 564662"/>
                <a:gd name="connsiteX12" fmla="*/ 282331 w 862149"/>
                <a:gd name="connsiteY12" fmla="*/ 0 h 56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2149" h="564662">
                  <a:moveTo>
                    <a:pt x="288530" y="155674"/>
                  </a:moveTo>
                  <a:cubicBezTo>
                    <a:pt x="218579" y="155674"/>
                    <a:pt x="161872" y="212381"/>
                    <a:pt x="161872" y="282332"/>
                  </a:cubicBezTo>
                  <a:cubicBezTo>
                    <a:pt x="161872" y="352283"/>
                    <a:pt x="218579" y="408990"/>
                    <a:pt x="288530" y="408990"/>
                  </a:cubicBezTo>
                  <a:lnTo>
                    <a:pt x="573620" y="408990"/>
                  </a:lnTo>
                  <a:cubicBezTo>
                    <a:pt x="643571" y="408990"/>
                    <a:pt x="700278" y="352283"/>
                    <a:pt x="700278" y="282332"/>
                  </a:cubicBezTo>
                  <a:cubicBezTo>
                    <a:pt x="700278" y="212381"/>
                    <a:pt x="643571" y="155674"/>
                    <a:pt x="573620" y="155674"/>
                  </a:cubicBezTo>
                  <a:close/>
                  <a:moveTo>
                    <a:pt x="282331" y="0"/>
                  </a:moveTo>
                  <a:lnTo>
                    <a:pt x="579818" y="0"/>
                  </a:lnTo>
                  <a:cubicBezTo>
                    <a:pt x="735745" y="0"/>
                    <a:pt x="862149" y="126404"/>
                    <a:pt x="862149" y="282331"/>
                  </a:cubicBezTo>
                  <a:cubicBezTo>
                    <a:pt x="862149" y="438258"/>
                    <a:pt x="735745" y="564662"/>
                    <a:pt x="579818" y="564662"/>
                  </a:cubicBezTo>
                  <a:lnTo>
                    <a:pt x="282331" y="564662"/>
                  </a:lnTo>
                  <a:cubicBezTo>
                    <a:pt x="126404" y="564662"/>
                    <a:pt x="0" y="438258"/>
                    <a:pt x="0" y="282331"/>
                  </a:cubicBezTo>
                  <a:cubicBezTo>
                    <a:pt x="0" y="126404"/>
                    <a:pt x="126404" y="0"/>
                    <a:pt x="282331" y="0"/>
                  </a:cubicBezTo>
                  <a:close/>
                </a:path>
              </a:pathLst>
            </a:custGeom>
            <a:solidFill>
              <a:schemeClr val="tx1">
                <a:lumMod val="7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0" name="Rectangle: Rounded Corners 219">
              <a:extLst>
                <a:ext uri="{FF2B5EF4-FFF2-40B4-BE49-F238E27FC236}">
                  <a16:creationId xmlns:a16="http://schemas.microsoft.com/office/drawing/2014/main" id="{11607EBF-0B86-6313-157B-DF4A21C768FC}"/>
                </a:ext>
              </a:extLst>
            </p:cNvPr>
            <p:cNvSpPr/>
            <p:nvPr/>
          </p:nvSpPr>
          <p:spPr>
            <a:xfrm>
              <a:off x="3930483" y="3443169"/>
              <a:ext cx="862149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: Rounded Corners 220">
              <a:extLst>
                <a:ext uri="{FF2B5EF4-FFF2-40B4-BE49-F238E27FC236}">
                  <a16:creationId xmlns:a16="http://schemas.microsoft.com/office/drawing/2014/main" id="{55ED5A83-5B3A-6B64-A00B-7485E6AED878}"/>
                </a:ext>
              </a:extLst>
            </p:cNvPr>
            <p:cNvSpPr/>
            <p:nvPr/>
          </p:nvSpPr>
          <p:spPr>
            <a:xfrm>
              <a:off x="2906464" y="3446663"/>
              <a:ext cx="862147" cy="1679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  <a:lumOff val="50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2" name="Rectangle: Rounded Corners 221">
            <a:extLst>
              <a:ext uri="{FF2B5EF4-FFF2-40B4-BE49-F238E27FC236}">
                <a16:creationId xmlns:a16="http://schemas.microsoft.com/office/drawing/2014/main" id="{D6D99C22-416C-02C6-0DB6-80262CDACB02}"/>
              </a:ext>
            </a:extLst>
          </p:cNvPr>
          <p:cNvSpPr/>
          <p:nvPr/>
        </p:nvSpPr>
        <p:spPr>
          <a:xfrm>
            <a:off x="9811774" y="3475943"/>
            <a:ext cx="502246" cy="502246"/>
          </a:xfrm>
          <a:prstGeom prst="roundRect">
            <a:avLst>
              <a:gd name="adj" fmla="val 0"/>
            </a:avLst>
          </a:prstGeom>
          <a:solidFill>
            <a:srgbClr val="3733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Straight Connector 226">
            <a:extLst>
              <a:ext uri="{FF2B5EF4-FFF2-40B4-BE49-F238E27FC236}">
                <a16:creationId xmlns:a16="http://schemas.microsoft.com/office/drawing/2014/main" id="{EF8F0D13-B4B5-9918-6F62-0945E23C6A8B}"/>
              </a:ext>
            </a:extLst>
          </p:cNvPr>
          <p:cNvSpPr/>
          <p:nvPr/>
        </p:nvSpPr>
        <p:spPr>
          <a:xfrm>
            <a:off x="10055254" y="397273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90002"/>
                <a:satOff val="2173"/>
                <a:lumOff val="-1049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24ADF019-F699-8E8A-22F7-923A118EC70F}"/>
              </a:ext>
            </a:extLst>
          </p:cNvPr>
          <p:cNvSpPr/>
          <p:nvPr/>
        </p:nvSpPr>
        <p:spPr>
          <a:xfrm>
            <a:off x="10029762" y="4176677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51429"/>
              <a:satOff val="1242"/>
              <a:lumOff val="-5994"/>
              <a:alphaOff val="0"/>
            </a:schemeClr>
          </a:fillRef>
          <a:effectRef idx="0">
            <a:schemeClr val="accent5">
              <a:hueOff val="51429"/>
              <a:satOff val="1242"/>
              <a:lumOff val="-5994"/>
              <a:alphaOff val="0"/>
            </a:schemeClr>
          </a:effectRef>
          <a:fontRef idx="minor">
            <a:schemeClr val="lt1"/>
          </a:fontRef>
        </p:style>
      </p:sp>
      <p:sp>
        <p:nvSpPr>
          <p:cNvPr id="229" name="Straight Connector 228">
            <a:extLst>
              <a:ext uri="{FF2B5EF4-FFF2-40B4-BE49-F238E27FC236}">
                <a16:creationId xmlns:a16="http://schemas.microsoft.com/office/drawing/2014/main" id="{CF40868C-E121-EA09-618C-EC1DCB946121}"/>
              </a:ext>
            </a:extLst>
          </p:cNvPr>
          <p:cNvSpPr/>
          <p:nvPr/>
        </p:nvSpPr>
        <p:spPr>
          <a:xfrm>
            <a:off x="8874437" y="3277778"/>
            <a:ext cx="0" cy="203938"/>
          </a:xfrm>
          <a:prstGeom prst="line">
            <a:avLst/>
          </a:prstGeom>
          <a:noFill/>
          <a:ln w="6350" cap="flat" cmpd="sng" algn="ctr"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prstDash val="dash"/>
            <a:miter lim="800000"/>
          </a:ln>
          <a:effectLst/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18A09D54-8AD5-82DC-93B1-1E1E3BFF35AD}"/>
              </a:ext>
            </a:extLst>
          </p:cNvPr>
          <p:cNvSpPr/>
          <p:nvPr/>
        </p:nvSpPr>
        <p:spPr>
          <a:xfrm>
            <a:off x="8848944" y="3226793"/>
            <a:ext cx="50984" cy="50984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6E1ADE8B-0BB1-0926-F4F0-F003656000C4}"/>
              </a:ext>
            </a:extLst>
          </p:cNvPr>
          <p:cNvGrpSpPr/>
          <p:nvPr/>
        </p:nvGrpSpPr>
        <p:grpSpPr>
          <a:xfrm>
            <a:off x="3366814" y="2333493"/>
            <a:ext cx="1634395" cy="990345"/>
            <a:chOff x="2561918" y="0"/>
            <a:chExt cx="2130870" cy="892232"/>
          </a:xfrm>
        </p:grpSpPr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630C3177-5B2D-97DD-D09B-2246C684B0CF}"/>
                </a:ext>
              </a:extLst>
            </p:cNvPr>
            <p:cNvSpPr/>
            <p:nvPr/>
          </p:nvSpPr>
          <p:spPr>
            <a:xfrm>
              <a:off x="2561918" y="0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FF335EB2-9005-B4A9-852E-0289DB9B146B}"/>
                </a:ext>
              </a:extLst>
            </p:cNvPr>
            <p:cNvSpPr txBox="1"/>
            <p:nvPr/>
          </p:nvSpPr>
          <p:spPr>
            <a:xfrm>
              <a:off x="2561918" y="0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137160" numCol="1" spcCol="1270" anchor="b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Δημιουργία</a:t>
              </a:r>
              <a:r>
                <a:rPr lang="en-US" sz="1800" kern="1200" dirty="0"/>
                <a:t> Blockchain backend</a:t>
              </a:r>
              <a:endParaRPr lang="en-US" sz="1800" kern="1200" dirty="0">
                <a:latin typeface="+mn-lt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6FC7664E-F197-C9C7-7647-3C5C95C06CAA}"/>
              </a:ext>
            </a:extLst>
          </p:cNvPr>
          <p:cNvGrpSpPr/>
          <p:nvPr/>
        </p:nvGrpSpPr>
        <p:grpSpPr>
          <a:xfrm>
            <a:off x="5440802" y="2235125"/>
            <a:ext cx="2130870" cy="892232"/>
            <a:chOff x="3840440" y="1657004"/>
            <a:chExt cx="2130870" cy="892232"/>
          </a:xfrm>
        </p:grpSpPr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D3D0FFDE-C1C0-05DE-F9F6-9B5EDEE9F43B}"/>
                </a:ext>
              </a:extLst>
            </p:cNvPr>
            <p:cNvSpPr/>
            <p:nvPr/>
          </p:nvSpPr>
          <p:spPr>
            <a:xfrm>
              <a:off x="3840440" y="1657004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0F03DCD2-96ED-F96B-45B6-03F403E93CED}"/>
                </a:ext>
              </a:extLst>
            </p:cNvPr>
            <p:cNvSpPr txBox="1"/>
            <p:nvPr/>
          </p:nvSpPr>
          <p:spPr>
            <a:xfrm>
              <a:off x="3840440" y="1657004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37160" rIns="0" bIns="0" numCol="1" spcCol="1270" anchor="t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Συγγραφή Κειμένου – Θεωρία</a:t>
              </a:r>
              <a:endParaRPr lang="en-US" sz="1800" kern="1200" dirty="0">
                <a:latin typeface="+mn-lt"/>
              </a:endParaRPr>
            </a:p>
          </p:txBody>
        </p:sp>
      </p:grp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94540653-CE71-EAE9-581C-1917906A56D3}"/>
              </a:ext>
            </a:extLst>
          </p:cNvPr>
          <p:cNvGrpSpPr/>
          <p:nvPr/>
        </p:nvGrpSpPr>
        <p:grpSpPr>
          <a:xfrm>
            <a:off x="4262621" y="4102992"/>
            <a:ext cx="2130870" cy="892232"/>
            <a:chOff x="5118963" y="0"/>
            <a:chExt cx="2130870" cy="892232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6269698F-67EE-94B8-C30C-555BB24DBE08}"/>
                </a:ext>
              </a:extLst>
            </p:cNvPr>
            <p:cNvSpPr/>
            <p:nvPr/>
          </p:nvSpPr>
          <p:spPr>
            <a:xfrm>
              <a:off x="5118963" y="0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5B2E94CB-2262-D2EF-3A70-FA7EB532C4DA}"/>
                </a:ext>
              </a:extLst>
            </p:cNvPr>
            <p:cNvSpPr txBox="1"/>
            <p:nvPr/>
          </p:nvSpPr>
          <p:spPr>
            <a:xfrm>
              <a:off x="5118963" y="0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137160" numCol="1" spcCol="1270" anchor="b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Δημιουργία </a:t>
              </a:r>
              <a:r>
                <a:rPr lang="en-US" sz="1800" kern="1200" dirty="0"/>
                <a:t>frontend</a:t>
              </a:r>
              <a:endParaRPr lang="en-US" sz="1800" kern="1200" dirty="0">
                <a:latin typeface="+mn-lt"/>
              </a:endParaRP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00A37AF9-A388-CC3F-CC5D-8657C5A65AFE}"/>
              </a:ext>
            </a:extLst>
          </p:cNvPr>
          <p:cNvGrpSpPr/>
          <p:nvPr/>
        </p:nvGrpSpPr>
        <p:grpSpPr>
          <a:xfrm>
            <a:off x="6622425" y="4251175"/>
            <a:ext cx="2130870" cy="892232"/>
            <a:chOff x="6397485" y="1657004"/>
            <a:chExt cx="2130870" cy="892232"/>
          </a:xfrm>
        </p:grpSpPr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AFA301C2-232F-F640-E52F-07FAE401EC7D}"/>
                </a:ext>
              </a:extLst>
            </p:cNvPr>
            <p:cNvSpPr/>
            <p:nvPr/>
          </p:nvSpPr>
          <p:spPr>
            <a:xfrm>
              <a:off x="6397485" y="1657004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D0633E1A-22D0-7282-5F91-DE5EF9845FEF}"/>
                </a:ext>
              </a:extLst>
            </p:cNvPr>
            <p:cNvSpPr txBox="1"/>
            <p:nvPr/>
          </p:nvSpPr>
          <p:spPr>
            <a:xfrm>
              <a:off x="6397485" y="1657004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37160" rIns="0" bIns="0" numCol="1" spcCol="1270" anchor="t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Μελέτη Μοντέλων Νευρωνικών Δικτύων</a:t>
              </a:r>
              <a:endParaRPr lang="en-US" sz="1800" kern="1200" dirty="0">
                <a:latin typeface="+mn-lt"/>
              </a:endParaRP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C6368517-7DCB-FDEE-B50C-D6CF2B00AAA9}"/>
              </a:ext>
            </a:extLst>
          </p:cNvPr>
          <p:cNvGrpSpPr/>
          <p:nvPr/>
        </p:nvGrpSpPr>
        <p:grpSpPr>
          <a:xfrm>
            <a:off x="7808196" y="2352229"/>
            <a:ext cx="2130870" cy="892232"/>
            <a:chOff x="7676008" y="0"/>
            <a:chExt cx="2130870" cy="892232"/>
          </a:xfrm>
        </p:grpSpPr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4D86BF1C-CBEE-2E9C-DC13-D2E335E86355}"/>
                </a:ext>
              </a:extLst>
            </p:cNvPr>
            <p:cNvSpPr/>
            <p:nvPr/>
          </p:nvSpPr>
          <p:spPr>
            <a:xfrm>
              <a:off x="7676008" y="0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F252E265-6F24-1B6B-0E84-1F10A441F442}"/>
                </a:ext>
              </a:extLst>
            </p:cNvPr>
            <p:cNvSpPr txBox="1"/>
            <p:nvPr/>
          </p:nvSpPr>
          <p:spPr>
            <a:xfrm>
              <a:off x="7676008" y="0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137160" numCol="1" spcCol="1270" anchor="b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Δημιουργία</a:t>
              </a:r>
              <a:r>
                <a:rPr lang="en-US" sz="1800" kern="1200" dirty="0"/>
                <a:t> backend</a:t>
              </a:r>
              <a:r>
                <a:rPr lang="el-GR" sz="1800" kern="1200" dirty="0"/>
                <a:t> Νευρωνικού Δικτύου</a:t>
              </a:r>
              <a:endParaRPr lang="en-US" sz="1800" kern="1200" dirty="0">
                <a:latin typeface="+mn-lt"/>
              </a:endParaRPr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6804AA2F-04B8-A299-4D89-42D2D2DFE72F}"/>
              </a:ext>
            </a:extLst>
          </p:cNvPr>
          <p:cNvGrpSpPr/>
          <p:nvPr/>
        </p:nvGrpSpPr>
        <p:grpSpPr>
          <a:xfrm>
            <a:off x="8997462" y="4238590"/>
            <a:ext cx="2130870" cy="892232"/>
            <a:chOff x="8954530" y="1657004"/>
            <a:chExt cx="2130870" cy="892232"/>
          </a:xfrm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C81AF3E2-53F7-8114-84F5-A8A386983453}"/>
                </a:ext>
              </a:extLst>
            </p:cNvPr>
            <p:cNvSpPr/>
            <p:nvPr/>
          </p:nvSpPr>
          <p:spPr>
            <a:xfrm>
              <a:off x="8954530" y="1657004"/>
              <a:ext cx="2130870" cy="892232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4D431EFA-D74A-993A-C1BC-6AE066A8392A}"/>
                </a:ext>
              </a:extLst>
            </p:cNvPr>
            <p:cNvSpPr txBox="1"/>
            <p:nvPr/>
          </p:nvSpPr>
          <p:spPr>
            <a:xfrm>
              <a:off x="8954530" y="1657004"/>
              <a:ext cx="2130870" cy="89223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37160" rIns="0" bIns="0" numCol="1" spcCol="1270" anchor="t" anchorCtr="1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Symbol" panose="05050102010706020507" pitchFamily="18" charset="2"/>
                <a:buNone/>
              </a:pPr>
              <a:r>
                <a:rPr lang="el-GR" sz="1800" kern="1200" dirty="0"/>
                <a:t>Συγγραφή Κειμένου - Υλοποίηση</a:t>
              </a:r>
              <a:endParaRPr lang="en-US" sz="1800" kern="1200" dirty="0">
                <a:latin typeface="+mn-lt"/>
              </a:endParaRPr>
            </a:p>
          </p:txBody>
        </p:sp>
      </p:grpSp>
      <p:sp>
        <p:nvSpPr>
          <p:cNvPr id="86" name="Footer Placeholder 3">
            <a:extLst>
              <a:ext uri="{FF2B5EF4-FFF2-40B4-BE49-F238E27FC236}">
                <a16:creationId xmlns:a16="http://schemas.microsoft.com/office/drawing/2014/main" id="{CD716C16-2060-3952-B5EC-16EE41E75747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d424e18c7983b04b56a00c52e667a0a12751914a795e0af68b4ea43ffb419a72 </a:t>
            </a:r>
            <a:br>
              <a:rPr lang="en-US" sz="1000" dirty="0"/>
            </a:br>
            <a:r>
              <a:rPr lang="en-US" sz="1000" dirty="0"/>
              <a:t>Current slide Hash: 0298e20cea0bda52c879911cf977b1711eb24de1f5016c1831f9313752645dad </a:t>
            </a:r>
          </a:p>
        </p:txBody>
      </p:sp>
    </p:spTree>
    <p:extLst>
      <p:ext uri="{BB962C8B-B14F-4D97-AF65-F5344CB8AC3E}">
        <p14:creationId xmlns:p14="http://schemas.microsoft.com/office/powerpoint/2010/main" val="150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2404934"/>
            <a:ext cx="8168264" cy="151849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l-GR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2. Βασικές Έννοιες</a:t>
            </a:r>
            <a:br>
              <a:rPr lang="en-US" sz="48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</a:br>
            <a:endParaRPr lang="en-US" sz="48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706776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l-GR" kern="1200" dirty="0">
                <a:latin typeface="+mn-lt"/>
                <a:ea typeface="+mn-ea"/>
                <a:cs typeface="+mn-cs"/>
              </a:rPr>
              <a:t>Τι είναι </a:t>
            </a:r>
            <a:r>
              <a:rPr lang="en-US" kern="1200" dirty="0">
                <a:latin typeface="+mn-lt"/>
                <a:ea typeface="+mn-ea"/>
                <a:cs typeface="+mn-cs"/>
              </a:rPr>
              <a:t>Blockchain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l-GR" kern="1200" dirty="0">
                <a:latin typeface="+mn-lt"/>
                <a:ea typeface="+mn-ea"/>
                <a:cs typeface="+mn-cs"/>
              </a:rPr>
              <a:t>Τι είναι </a:t>
            </a:r>
            <a:r>
              <a:rPr lang="en-US" kern="1200" dirty="0">
                <a:latin typeface="+mn-lt"/>
                <a:ea typeface="+mn-ea"/>
                <a:cs typeface="+mn-cs"/>
              </a:rPr>
              <a:t>Ethereum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kern="1200" dirty="0">
                <a:latin typeface="+mn-lt"/>
                <a:ea typeface="+mn-ea"/>
                <a:cs typeface="+mn-cs"/>
              </a:rPr>
              <a:t>Blockchain </a:t>
            </a:r>
            <a:r>
              <a:rPr lang="el-GR" kern="1200" dirty="0">
                <a:latin typeface="+mn-lt"/>
                <a:ea typeface="+mn-ea"/>
                <a:cs typeface="+mn-cs"/>
              </a:rPr>
              <a:t>και Μηχανική Μάθηση</a:t>
            </a: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9317B6D0-B4AE-5EBC-9F21-D9CE088E295E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0298e20cea0bda52c879911cf977b1711eb24de1f5016c1831f9313752645dad </a:t>
            </a:r>
            <a:br>
              <a:rPr lang="en-US" sz="1000" dirty="0"/>
            </a:br>
            <a:r>
              <a:rPr lang="en-US" sz="1000" dirty="0"/>
              <a:t>Current slide Hash: 0faaacd306f3d0aebff3128367e2a2be3fa1644c35aa368fc70f6e4e214296ca </a:t>
            </a:r>
          </a:p>
        </p:txBody>
      </p:sp>
    </p:spTree>
    <p:extLst>
      <p:ext uri="{BB962C8B-B14F-4D97-AF65-F5344CB8AC3E}">
        <p14:creationId xmlns:p14="http://schemas.microsoft.com/office/powerpoint/2010/main" val="294289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">
            <a:extLst>
              <a:ext uri="{FF2B5EF4-FFF2-40B4-BE49-F238E27FC236}">
                <a16:creationId xmlns:a16="http://schemas.microsoft.com/office/drawing/2014/main" id="{CEB76DAC-910A-5729-31D8-0FFF02B67F95}"/>
              </a:ext>
            </a:extLst>
          </p:cNvPr>
          <p:cNvGrpSpPr/>
          <p:nvPr/>
        </p:nvGrpSpPr>
        <p:grpSpPr>
          <a:xfrm>
            <a:off x="180976" y="1165120"/>
            <a:ext cx="11830050" cy="5183821"/>
            <a:chOff x="123694" y="1196757"/>
            <a:chExt cx="11924807" cy="5183821"/>
          </a:xfrm>
        </p:grpSpPr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1E16942D-DE14-85B5-177C-755023B7349C}"/>
                </a:ext>
              </a:extLst>
            </p:cNvPr>
            <p:cNvSpPr/>
            <p:nvPr userDrawn="1"/>
          </p:nvSpPr>
          <p:spPr>
            <a:xfrm rot="10800000" flipH="1" flipV="1">
              <a:off x="123694" y="3786163"/>
              <a:ext cx="11924804" cy="2589409"/>
            </a:xfrm>
            <a:prstGeom prst="triangle">
              <a:avLst/>
            </a:prstGeom>
            <a:solidFill>
              <a:srgbClr val="7D7C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55DAD4DB-69A5-E0A6-C2EC-2EFA775291D5}"/>
                </a:ext>
              </a:extLst>
            </p:cNvPr>
            <p:cNvSpPr/>
            <p:nvPr userDrawn="1"/>
          </p:nvSpPr>
          <p:spPr>
            <a:xfrm rot="10800000" flipH="1">
              <a:off x="123697" y="1206278"/>
              <a:ext cx="11924804" cy="2589409"/>
            </a:xfrm>
            <a:prstGeom prst="triangle">
              <a:avLst/>
            </a:prstGeom>
            <a:solidFill>
              <a:srgbClr val="3733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5BDA1CD2-A992-DD6F-BB41-0004199C6D75}"/>
                </a:ext>
              </a:extLst>
            </p:cNvPr>
            <p:cNvSpPr/>
            <p:nvPr userDrawn="1"/>
          </p:nvSpPr>
          <p:spPr>
            <a:xfrm rot="5400000" flipH="1">
              <a:off x="524867" y="814838"/>
              <a:ext cx="5178816" cy="5952663"/>
            </a:xfrm>
            <a:prstGeom prst="triangle">
              <a:avLst/>
            </a:prstGeom>
            <a:solidFill>
              <a:srgbClr val="4F4B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155E457-2CD5-191C-1E69-859BAD3FEB88}"/>
                </a:ext>
              </a:extLst>
            </p:cNvPr>
            <p:cNvSpPr/>
            <p:nvPr userDrawn="1"/>
          </p:nvSpPr>
          <p:spPr>
            <a:xfrm rot="16200000">
              <a:off x="6468245" y="809833"/>
              <a:ext cx="5178816" cy="5952663"/>
            </a:xfrm>
            <a:prstGeom prst="triangle">
              <a:avLst/>
            </a:prstGeom>
            <a:solidFill>
              <a:srgbClr val="433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2C521E6-B3BC-F513-177F-1CC23722AD21}"/>
              </a:ext>
            </a:extLst>
          </p:cNvPr>
          <p:cNvSpPr txBox="1"/>
          <p:nvPr/>
        </p:nvSpPr>
        <p:spPr>
          <a:xfrm>
            <a:off x="9103414" y="2475678"/>
            <a:ext cx="30312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l-GR" sz="2000" dirty="0"/>
              <a:t>Το </a:t>
            </a:r>
            <a:r>
              <a:rPr lang="el-GR" sz="2000" u="sng" dirty="0"/>
              <a:t>δίκτυο </a:t>
            </a:r>
            <a:r>
              <a:rPr lang="en-US" sz="2000" u="sng" dirty="0"/>
              <a:t>Blockchain </a:t>
            </a:r>
            <a:r>
              <a:rPr lang="el-GR" sz="2000" dirty="0"/>
              <a:t>αποτελείται από υπολογιστικές μονάδες που </a:t>
            </a:r>
            <a:r>
              <a:rPr lang="el-GR" sz="2000" u="sng" dirty="0"/>
              <a:t>εκτελούν</a:t>
            </a:r>
            <a:r>
              <a:rPr lang="el-GR" sz="2000" dirty="0"/>
              <a:t>, </a:t>
            </a:r>
            <a:r>
              <a:rPr lang="el-GR" sz="2000" u="sng" dirty="0"/>
              <a:t>καταγράφουν</a:t>
            </a:r>
            <a:r>
              <a:rPr lang="el-GR" sz="2000" dirty="0"/>
              <a:t> και </a:t>
            </a:r>
            <a:r>
              <a:rPr lang="el-GR" sz="2000" u="sng" dirty="0"/>
              <a:t>επιβεβαιώνουν</a:t>
            </a:r>
            <a:r>
              <a:rPr lang="el-GR" sz="2000" dirty="0"/>
              <a:t> </a:t>
            </a:r>
            <a:r>
              <a:rPr lang="el-GR" sz="2000" u="sng" dirty="0"/>
              <a:t>συναλλαγές</a:t>
            </a:r>
            <a:endParaRPr lang="en-US" sz="2000" u="sng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FCE738-2B30-141F-F1EC-2DC0152DEB9B}"/>
              </a:ext>
            </a:extLst>
          </p:cNvPr>
          <p:cNvSpPr txBox="1"/>
          <p:nvPr/>
        </p:nvSpPr>
        <p:spPr>
          <a:xfrm>
            <a:off x="143096" y="2780025"/>
            <a:ext cx="33626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000" dirty="0"/>
              <a:t>Αποτελείται από </a:t>
            </a:r>
            <a:r>
              <a:rPr lang="en-US" sz="2000" u="sng" dirty="0"/>
              <a:t>blocks</a:t>
            </a:r>
            <a:r>
              <a:rPr lang="en-US" sz="2000" dirty="0"/>
              <a:t> </a:t>
            </a:r>
            <a:r>
              <a:rPr lang="el-GR" sz="2000" dirty="0"/>
              <a:t>τα οποία περιέχουν δεδομένα (στοιχεία συναλλαγών) και είναι ενωμένα δημιουργώντας μια αλυσίδα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2836AA-7A3C-3A54-CDE7-2DACC1EE50C6}"/>
              </a:ext>
            </a:extLst>
          </p:cNvPr>
          <p:cNvSpPr txBox="1"/>
          <p:nvPr/>
        </p:nvSpPr>
        <p:spPr>
          <a:xfrm>
            <a:off x="2702560" y="5277126"/>
            <a:ext cx="67868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000" dirty="0"/>
              <a:t>Υπάρχει ένα </a:t>
            </a:r>
            <a:r>
              <a:rPr lang="el-GR" sz="2000" u="sng" dirty="0"/>
              <a:t>πρωτόκολλο συναίνεσης</a:t>
            </a:r>
            <a:r>
              <a:rPr lang="el-GR" sz="2000" dirty="0"/>
              <a:t> (</a:t>
            </a:r>
            <a:r>
              <a:rPr lang="en-US" sz="2000" dirty="0"/>
              <a:t>consensus protocol) </a:t>
            </a:r>
            <a:r>
              <a:rPr lang="el-GR" sz="2000" dirty="0"/>
              <a:t>που εξασφαλίζει ότι η κατάσταση του δικτύου είναι μοναδική και κοινώς αποδεκτή</a:t>
            </a:r>
            <a:endParaRPr lang="en-US" sz="2000" dirty="0"/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3DDF032-B186-0D8A-4DF0-2265F2C01925}"/>
              </a:ext>
            </a:extLst>
          </p:cNvPr>
          <p:cNvSpPr txBox="1"/>
          <p:nvPr/>
        </p:nvSpPr>
        <p:spPr>
          <a:xfrm>
            <a:off x="1754909" y="1300683"/>
            <a:ext cx="86821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l-GR" sz="2000" dirty="0"/>
              <a:t>Το </a:t>
            </a:r>
            <a:r>
              <a:rPr lang="en-US" sz="2000" dirty="0"/>
              <a:t>Blockchain </a:t>
            </a:r>
            <a:r>
              <a:rPr lang="el-GR" sz="2000" dirty="0"/>
              <a:t>είναι ένα </a:t>
            </a:r>
            <a:r>
              <a:rPr lang="el-GR" sz="2000" b="1" dirty="0"/>
              <a:t>αμετάβλητο κατανεμημένο καθολικό </a:t>
            </a:r>
            <a:r>
              <a:rPr lang="el-GR" sz="2000" dirty="0"/>
              <a:t>(</a:t>
            </a:r>
            <a:r>
              <a:rPr lang="en-US" sz="2000" dirty="0"/>
              <a:t>immutable distributed ledger)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Blockchain 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834820" y="494494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619D425A-A3DF-BE0E-3E55-767B36B30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427" y="2392577"/>
            <a:ext cx="5811639" cy="2682425"/>
          </a:xfrm>
          <a:prstGeom prst="rect">
            <a:avLst/>
          </a:prstGeom>
        </p:spPr>
      </p:pic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CBFEDA29-4EC0-1B11-822B-39EB8573C0CB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0faaacd306f3d0aebff3128367e2a2be3fa1644c35aa368fc70f6e4e214296ca </a:t>
            </a:r>
            <a:br>
              <a:rPr lang="en-US" sz="1000" dirty="0"/>
            </a:br>
            <a:r>
              <a:rPr lang="en-US" sz="1000" dirty="0"/>
              <a:t>Current slide Hash: 4926a8258f26eb9302710cb2afee1d6c35ce2d7ed743721df432bed4a8a315ce </a:t>
            </a:r>
          </a:p>
        </p:txBody>
      </p:sp>
    </p:spTree>
    <p:extLst>
      <p:ext uri="{BB962C8B-B14F-4D97-AF65-F5344CB8AC3E}">
        <p14:creationId xmlns:p14="http://schemas.microsoft.com/office/powerpoint/2010/main" val="2977077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A7DA75F-37D1-815D-9B9D-3236008E1742}"/>
              </a:ext>
            </a:extLst>
          </p:cNvPr>
          <p:cNvGrpSpPr/>
          <p:nvPr/>
        </p:nvGrpSpPr>
        <p:grpSpPr>
          <a:xfrm>
            <a:off x="4076678" y="5124249"/>
            <a:ext cx="3959883" cy="1267600"/>
            <a:chOff x="3312220" y="5405911"/>
            <a:chExt cx="2400549" cy="84126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D9EDE7D-E6DC-7D99-D5A4-1962E28BCD5D}"/>
                </a:ext>
              </a:extLst>
            </p:cNvPr>
            <p:cNvSpPr/>
            <p:nvPr/>
          </p:nvSpPr>
          <p:spPr>
            <a:xfrm>
              <a:off x="3312220" y="5405911"/>
              <a:ext cx="2400549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80F45C7-6ECB-34BF-1285-AFC948707837}"/>
                </a:ext>
              </a:extLst>
            </p:cNvPr>
            <p:cNvSpPr/>
            <p:nvPr/>
          </p:nvSpPr>
          <p:spPr>
            <a:xfrm>
              <a:off x="3370760" y="5592210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702820" y="837109"/>
            <a:ext cx="1335600" cy="1262947"/>
            <a:chOff x="10145015" y="2343978"/>
            <a:chExt cx="1335600" cy="12629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4E24BD9-7B35-6BF7-1A93-BF69B93B4FDA}"/>
              </a:ext>
            </a:extLst>
          </p:cNvPr>
          <p:cNvSpPr/>
          <p:nvPr/>
        </p:nvSpPr>
        <p:spPr>
          <a:xfrm>
            <a:off x="4943541" y="4388342"/>
            <a:ext cx="1296580" cy="1296580"/>
          </a:xfrm>
          <a:prstGeom prst="roundRect">
            <a:avLst/>
          </a:prstGeom>
          <a:solidFill>
            <a:srgbClr val="A3A3C1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Ethereum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Hexagon 22">
            <a:extLst>
              <a:ext uri="{FF2B5EF4-FFF2-40B4-BE49-F238E27FC236}">
                <a16:creationId xmlns:a16="http://schemas.microsoft.com/office/drawing/2014/main" id="{0CB74905-713C-CC69-A155-A88D312783E3}"/>
              </a:ext>
            </a:extLst>
          </p:cNvPr>
          <p:cNvSpPr/>
          <p:nvPr/>
        </p:nvSpPr>
        <p:spPr>
          <a:xfrm rot="19702009">
            <a:off x="719680" y="1921864"/>
            <a:ext cx="448056" cy="384048"/>
          </a:xfrm>
          <a:prstGeom prst="hexagon">
            <a:avLst>
              <a:gd name="adj" fmla="val 30960"/>
              <a:gd name="vf" fmla="val 115470"/>
            </a:avLst>
          </a:prstGeom>
          <a:solidFill>
            <a:srgbClr val="514D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94346E-069D-F77E-3A94-CA25FAE8B3C4}"/>
              </a:ext>
            </a:extLst>
          </p:cNvPr>
          <p:cNvSpPr txBox="1"/>
          <p:nvPr/>
        </p:nvSpPr>
        <p:spPr>
          <a:xfrm>
            <a:off x="1169122" y="2176012"/>
            <a:ext cx="338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l-GR" sz="1600" dirty="0"/>
              <a:t>Προσφέρει δυνατότητα προγραμματισμού χρησιμοποιώντας μια </a:t>
            </a:r>
            <a:r>
              <a:rPr lang="en-US" sz="1600" dirty="0"/>
              <a:t>Turing Complete </a:t>
            </a:r>
            <a:r>
              <a:rPr lang="el-GR" sz="1600" dirty="0"/>
              <a:t>γλώσσα για τη δημιουργία </a:t>
            </a:r>
            <a:r>
              <a:rPr lang="en-US" sz="1600" dirty="0"/>
              <a:t>Smart Contracts</a:t>
            </a:r>
            <a:endParaRPr lang="el-GR" sz="16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8A081F5-26F6-3DB6-007B-ACCF832281B1}"/>
              </a:ext>
            </a:extLst>
          </p:cNvPr>
          <p:cNvCxnSpPr/>
          <p:nvPr/>
        </p:nvCxnSpPr>
        <p:spPr>
          <a:xfrm>
            <a:off x="1142982" y="2118131"/>
            <a:ext cx="3600000" cy="2612"/>
          </a:xfrm>
          <a:prstGeom prst="line">
            <a:avLst/>
          </a:prstGeom>
          <a:ln>
            <a:solidFill>
              <a:srgbClr val="4F4B7D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Hexagon 29">
            <a:extLst>
              <a:ext uri="{FF2B5EF4-FFF2-40B4-BE49-F238E27FC236}">
                <a16:creationId xmlns:a16="http://schemas.microsoft.com/office/drawing/2014/main" id="{D1080E3C-0915-A394-7BF5-BBA2CFB8F3CE}"/>
              </a:ext>
            </a:extLst>
          </p:cNvPr>
          <p:cNvSpPr/>
          <p:nvPr/>
        </p:nvSpPr>
        <p:spPr>
          <a:xfrm rot="19747498">
            <a:off x="10976820" y="3095280"/>
            <a:ext cx="448284" cy="384582"/>
          </a:xfrm>
          <a:prstGeom prst="hexagon">
            <a:avLst>
              <a:gd name="adj" fmla="val 28809"/>
              <a:gd name="vf" fmla="val 115470"/>
            </a:avLst>
          </a:prstGeom>
          <a:solidFill>
            <a:srgbClr val="7272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A81626-0AA7-6C3D-6752-092D69D0CF3D}"/>
              </a:ext>
            </a:extLst>
          </p:cNvPr>
          <p:cNvSpPr txBox="1"/>
          <p:nvPr/>
        </p:nvSpPr>
        <p:spPr>
          <a:xfrm>
            <a:off x="7583712" y="3372943"/>
            <a:ext cx="338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l-GR" sz="1600" dirty="0"/>
              <a:t>Τα </a:t>
            </a:r>
            <a:r>
              <a:rPr lang="en-US" sz="1600" dirty="0"/>
              <a:t>Smart Contracts </a:t>
            </a:r>
            <a:r>
              <a:rPr lang="el-GR" sz="1600" dirty="0"/>
              <a:t>είναι προγράμματα στο δίκτυο του </a:t>
            </a:r>
            <a:r>
              <a:rPr lang="en-US" sz="1600" dirty="0"/>
              <a:t>Ethereum </a:t>
            </a:r>
            <a:r>
              <a:rPr lang="el-GR" sz="1600" dirty="0"/>
              <a:t>που μπορούν να εκτελεστούν από τους κόμβους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D56DF21-8121-5B17-7545-19FF7858B6DA}"/>
              </a:ext>
            </a:extLst>
          </p:cNvPr>
          <p:cNvCxnSpPr>
            <a:cxnSpLocks/>
          </p:cNvCxnSpPr>
          <p:nvPr/>
        </p:nvCxnSpPr>
        <p:spPr>
          <a:xfrm>
            <a:off x="7413967" y="3279413"/>
            <a:ext cx="3600000" cy="0"/>
          </a:xfrm>
          <a:prstGeom prst="line">
            <a:avLst/>
          </a:prstGeom>
          <a:ln>
            <a:solidFill>
              <a:srgbClr val="717199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Hexagon 39">
            <a:extLst>
              <a:ext uri="{FF2B5EF4-FFF2-40B4-BE49-F238E27FC236}">
                <a16:creationId xmlns:a16="http://schemas.microsoft.com/office/drawing/2014/main" id="{2DEAD306-D5B1-5B26-2431-936E9F4D7C91}"/>
              </a:ext>
            </a:extLst>
          </p:cNvPr>
          <p:cNvSpPr/>
          <p:nvPr/>
        </p:nvSpPr>
        <p:spPr>
          <a:xfrm rot="19623142">
            <a:off x="719001" y="4156256"/>
            <a:ext cx="448056" cy="377951"/>
          </a:xfrm>
          <a:prstGeom prst="hexagon">
            <a:avLst>
              <a:gd name="adj" fmla="val 31328"/>
              <a:gd name="vf" fmla="val 115470"/>
            </a:avLst>
          </a:prstGeom>
          <a:solidFill>
            <a:srgbClr val="8D8D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7AB0651-43C2-6EA2-F846-38A98FFC3D46}"/>
              </a:ext>
            </a:extLst>
          </p:cNvPr>
          <p:cNvSpPr txBox="1"/>
          <p:nvPr/>
        </p:nvSpPr>
        <p:spPr>
          <a:xfrm>
            <a:off x="1216691" y="4424236"/>
            <a:ext cx="3439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l-GR" sz="1600" dirty="0"/>
              <a:t>Συνδυάζοντας </a:t>
            </a:r>
            <a:r>
              <a:rPr lang="en-US" sz="1600" dirty="0"/>
              <a:t>Smart Contracts</a:t>
            </a:r>
            <a:r>
              <a:rPr lang="el-GR" sz="1600" dirty="0"/>
              <a:t> με περιβάλλον </a:t>
            </a:r>
            <a:r>
              <a:rPr lang="el-GR" sz="1600" dirty="0" err="1"/>
              <a:t>διεπαφής</a:t>
            </a:r>
            <a:r>
              <a:rPr lang="el-GR" sz="1600" dirty="0"/>
              <a:t> μπορούν να δημιουργηθούν αποκεντρωμένες εφαρμογές (</a:t>
            </a:r>
            <a:r>
              <a:rPr lang="en-US" sz="1600" dirty="0" err="1"/>
              <a:t>dApps</a:t>
            </a:r>
            <a:r>
              <a:rPr lang="en-US" sz="1600" dirty="0"/>
              <a:t> – Decentralized Applications)</a:t>
            </a:r>
            <a:endParaRPr lang="el-GR" sz="16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067082-488B-6A8A-720D-E7666E1D86A7}"/>
              </a:ext>
            </a:extLst>
          </p:cNvPr>
          <p:cNvCxnSpPr/>
          <p:nvPr/>
        </p:nvCxnSpPr>
        <p:spPr>
          <a:xfrm>
            <a:off x="1142983" y="4345510"/>
            <a:ext cx="3600000" cy="2612"/>
          </a:xfrm>
          <a:prstGeom prst="line">
            <a:avLst/>
          </a:prstGeom>
          <a:ln>
            <a:solidFill>
              <a:srgbClr val="8C8CA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21">
            <a:extLst>
              <a:ext uri="{FF2B5EF4-FFF2-40B4-BE49-F238E27FC236}">
                <a16:creationId xmlns:a16="http://schemas.microsoft.com/office/drawing/2014/main" id="{9ED75D48-A5CE-5926-B73E-D518A7E9D22B}"/>
              </a:ext>
            </a:extLst>
          </p:cNvPr>
          <p:cNvSpPr>
            <a:spLocks noChangeAspect="1"/>
          </p:cNvSpPr>
          <p:nvPr/>
        </p:nvSpPr>
        <p:spPr>
          <a:xfrm>
            <a:off x="11089534" y="3175212"/>
            <a:ext cx="222856" cy="2247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7EB10C-EBB8-A55D-D341-C4ACE3F52C01}"/>
              </a:ext>
            </a:extLst>
          </p:cNvPr>
          <p:cNvSpPr txBox="1"/>
          <p:nvPr/>
        </p:nvSpPr>
        <p:spPr>
          <a:xfrm>
            <a:off x="1069828" y="1327239"/>
            <a:ext cx="8668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l-GR" i="1" dirty="0"/>
              <a:t>Το </a:t>
            </a:r>
            <a:r>
              <a:rPr lang="en-US" i="1" dirty="0"/>
              <a:t>Ethereum</a:t>
            </a:r>
            <a:r>
              <a:rPr lang="el-GR" i="1" dirty="0"/>
              <a:t> είναι ένα </a:t>
            </a:r>
            <a:r>
              <a:rPr lang="en-US" i="1" dirty="0"/>
              <a:t>Blockchain </a:t>
            </a:r>
            <a:r>
              <a:rPr lang="el-GR" i="1" dirty="0"/>
              <a:t>που διαφέρει από τα υπόλοιπα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A55103F-4F40-DEFC-CAD5-3E29810884EC}"/>
              </a:ext>
            </a:extLst>
          </p:cNvPr>
          <p:cNvSpPr/>
          <p:nvPr/>
        </p:nvSpPr>
        <p:spPr>
          <a:xfrm rot="10800000">
            <a:off x="5618752" y="3091762"/>
            <a:ext cx="1296580" cy="1296580"/>
          </a:xfrm>
          <a:prstGeom prst="roundRect">
            <a:avLst/>
          </a:prstGeom>
          <a:solidFill>
            <a:srgbClr val="7D7CAB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25ED57B5-D114-3208-B8CA-F012BC90B350}"/>
              </a:ext>
            </a:extLst>
          </p:cNvPr>
          <p:cNvSpPr/>
          <p:nvPr/>
        </p:nvSpPr>
        <p:spPr>
          <a:xfrm>
            <a:off x="4930454" y="1741258"/>
            <a:ext cx="1296580" cy="1296580"/>
          </a:xfrm>
          <a:prstGeom prst="roundRect">
            <a:avLst/>
          </a:prstGeom>
          <a:solidFill>
            <a:srgbClr val="5C5891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1" name="Rounded Rectangle 7">
            <a:extLst>
              <a:ext uri="{FF2B5EF4-FFF2-40B4-BE49-F238E27FC236}">
                <a16:creationId xmlns:a16="http://schemas.microsoft.com/office/drawing/2014/main" id="{4F811672-C361-BBBD-9EF8-57380292777B}"/>
              </a:ext>
            </a:extLst>
          </p:cNvPr>
          <p:cNvSpPr/>
          <p:nvPr/>
        </p:nvSpPr>
        <p:spPr>
          <a:xfrm>
            <a:off x="5364188" y="4655436"/>
            <a:ext cx="433107" cy="74952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2" name="Round Same Side Corner Rectangle 36">
            <a:extLst>
              <a:ext uri="{FF2B5EF4-FFF2-40B4-BE49-F238E27FC236}">
                <a16:creationId xmlns:a16="http://schemas.microsoft.com/office/drawing/2014/main" id="{AA428C5B-02DE-6447-9A91-616FD81054D6}"/>
              </a:ext>
            </a:extLst>
          </p:cNvPr>
          <p:cNvSpPr>
            <a:spLocks noChangeAspect="1"/>
          </p:cNvSpPr>
          <p:nvPr/>
        </p:nvSpPr>
        <p:spPr>
          <a:xfrm>
            <a:off x="813380" y="2004551"/>
            <a:ext cx="248822" cy="19672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Rounded Rectangle 7">
            <a:extLst>
              <a:ext uri="{FF2B5EF4-FFF2-40B4-BE49-F238E27FC236}">
                <a16:creationId xmlns:a16="http://schemas.microsoft.com/office/drawing/2014/main" id="{98E5CFC3-24FE-866E-429E-DBCA66E0E50B}"/>
              </a:ext>
            </a:extLst>
          </p:cNvPr>
          <p:cNvSpPr/>
          <p:nvPr/>
        </p:nvSpPr>
        <p:spPr>
          <a:xfrm>
            <a:off x="858704" y="4199301"/>
            <a:ext cx="168649" cy="291859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7" name="Round Same Side Corner Rectangle 36">
            <a:extLst>
              <a:ext uri="{FF2B5EF4-FFF2-40B4-BE49-F238E27FC236}">
                <a16:creationId xmlns:a16="http://schemas.microsoft.com/office/drawing/2014/main" id="{62607DAD-A34F-8DA5-7D77-914B8C17EBE6}"/>
              </a:ext>
            </a:extLst>
          </p:cNvPr>
          <p:cNvSpPr>
            <a:spLocks noChangeAspect="1"/>
          </p:cNvSpPr>
          <p:nvPr/>
        </p:nvSpPr>
        <p:spPr>
          <a:xfrm>
            <a:off x="5272619" y="2102913"/>
            <a:ext cx="653231" cy="516455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Oval 21">
            <a:extLst>
              <a:ext uri="{FF2B5EF4-FFF2-40B4-BE49-F238E27FC236}">
                <a16:creationId xmlns:a16="http://schemas.microsoft.com/office/drawing/2014/main" id="{748A9E75-EAF6-DB77-6CB7-562C97671773}"/>
              </a:ext>
            </a:extLst>
          </p:cNvPr>
          <p:cNvSpPr>
            <a:spLocks noChangeAspect="1"/>
          </p:cNvSpPr>
          <p:nvPr/>
        </p:nvSpPr>
        <p:spPr>
          <a:xfrm>
            <a:off x="5934502" y="3430812"/>
            <a:ext cx="585064" cy="58995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64" name="Picture 63" descr="Logo, icon&#10;&#10;Description automatically generated">
            <a:extLst>
              <a:ext uri="{FF2B5EF4-FFF2-40B4-BE49-F238E27FC236}">
                <a16:creationId xmlns:a16="http://schemas.microsoft.com/office/drawing/2014/main" id="{44A46FD0-7335-378A-AB94-23A96A777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584" y="366857"/>
            <a:ext cx="878191" cy="877467"/>
          </a:xfrm>
          <a:prstGeom prst="rect">
            <a:avLst/>
          </a:prstGeom>
        </p:spPr>
      </p:pic>
      <p:sp>
        <p:nvSpPr>
          <p:cNvPr id="34" name="Footer Placeholder 3">
            <a:extLst>
              <a:ext uri="{FF2B5EF4-FFF2-40B4-BE49-F238E27FC236}">
                <a16:creationId xmlns:a16="http://schemas.microsoft.com/office/drawing/2014/main" id="{43964ED7-D552-6392-7807-9E4331B05113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4926a8258f26eb9302710cb2afee1d6c35ce2d7ed743721df432bed4a8a315ce </a:t>
            </a:r>
            <a:br>
              <a:rPr lang="en-US" sz="1000" dirty="0"/>
            </a:br>
            <a:r>
              <a:rPr lang="en-US" sz="1000" dirty="0"/>
              <a:t>Current slide Hash: d3fd656443cf4fdfa20e957f327870a9d82c95f6f2979df5148d6246ecf1cc57 </a:t>
            </a:r>
          </a:p>
        </p:txBody>
      </p:sp>
    </p:spTree>
    <p:extLst>
      <p:ext uri="{BB962C8B-B14F-4D97-AF65-F5344CB8AC3E}">
        <p14:creationId xmlns:p14="http://schemas.microsoft.com/office/powerpoint/2010/main" val="3024091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856400" y="1418979"/>
            <a:ext cx="1335600" cy="1262947"/>
            <a:chOff x="10145015" y="2343978"/>
            <a:chExt cx="1335600" cy="12629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719589"/>
          </a:xfrm>
        </p:spPr>
        <p:txBody>
          <a:bodyPr>
            <a:normAutofit/>
          </a:bodyPr>
          <a:lstStyle/>
          <a:p>
            <a:pPr algn="ctr"/>
            <a:r>
              <a:rPr lang="el-GR" dirty="0"/>
              <a:t>Μηχανική Μάθηση</a:t>
            </a:r>
            <a:r>
              <a:rPr lang="en-US" dirty="0"/>
              <a:t> </a:t>
            </a:r>
            <a:r>
              <a:rPr lang="el-GR" dirty="0"/>
              <a:t>και </a:t>
            </a:r>
            <a:r>
              <a:rPr lang="en-US" dirty="0"/>
              <a:t>Blockchain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53576" y="5312194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088BC85-C140-CC7D-9840-713486C74E02}"/>
              </a:ext>
            </a:extLst>
          </p:cNvPr>
          <p:cNvGrpSpPr/>
          <p:nvPr/>
        </p:nvGrpSpPr>
        <p:grpSpPr>
          <a:xfrm>
            <a:off x="4630840" y="1543501"/>
            <a:ext cx="2631604" cy="4527798"/>
            <a:chOff x="448094" y="3077696"/>
            <a:chExt cx="2107059" cy="1871330"/>
          </a:xfrm>
        </p:grpSpPr>
        <p:sp>
          <p:nvSpPr>
            <p:cNvPr id="20" name="Rectangle 7">
              <a:extLst>
                <a:ext uri="{FF2B5EF4-FFF2-40B4-BE49-F238E27FC236}">
                  <a16:creationId xmlns:a16="http://schemas.microsoft.com/office/drawing/2014/main" id="{13081232-159D-BB43-65C8-948DE31F01F8}"/>
                </a:ext>
              </a:extLst>
            </p:cNvPr>
            <p:cNvSpPr/>
            <p:nvPr/>
          </p:nvSpPr>
          <p:spPr>
            <a:xfrm rot="614417">
              <a:off x="448094" y="4591855"/>
              <a:ext cx="2107059" cy="357171"/>
            </a:xfrm>
            <a:custGeom>
              <a:avLst/>
              <a:gdLst>
                <a:gd name="connsiteX0" fmla="*/ 0 w 1546076"/>
                <a:gd name="connsiteY0" fmla="*/ 0 h 547777"/>
                <a:gd name="connsiteX1" fmla="*/ 1546076 w 1546076"/>
                <a:gd name="connsiteY1" fmla="*/ 0 h 547777"/>
                <a:gd name="connsiteX2" fmla="*/ 1546076 w 1546076"/>
                <a:gd name="connsiteY2" fmla="*/ 547777 h 547777"/>
                <a:gd name="connsiteX3" fmla="*/ 0 w 1546076"/>
                <a:gd name="connsiteY3" fmla="*/ 547777 h 547777"/>
                <a:gd name="connsiteX4" fmla="*/ 0 w 1546076"/>
                <a:gd name="connsiteY4" fmla="*/ 0 h 547777"/>
                <a:gd name="connsiteX0" fmla="*/ 0 w 1546076"/>
                <a:gd name="connsiteY0" fmla="*/ 0 h 547777"/>
                <a:gd name="connsiteX1" fmla="*/ 1546076 w 1546076"/>
                <a:gd name="connsiteY1" fmla="*/ 0 h 547777"/>
                <a:gd name="connsiteX2" fmla="*/ 1300823 w 1546076"/>
                <a:gd name="connsiteY2" fmla="*/ 473861 h 547777"/>
                <a:gd name="connsiteX3" fmla="*/ 0 w 1546076"/>
                <a:gd name="connsiteY3" fmla="*/ 547777 h 547777"/>
                <a:gd name="connsiteX4" fmla="*/ 0 w 1546076"/>
                <a:gd name="connsiteY4" fmla="*/ 0 h 547777"/>
                <a:gd name="connsiteX0" fmla="*/ 311437 w 1546076"/>
                <a:gd name="connsiteY0" fmla="*/ 120616 h 547777"/>
                <a:gd name="connsiteX1" fmla="*/ 1546076 w 1546076"/>
                <a:gd name="connsiteY1" fmla="*/ 0 h 547777"/>
                <a:gd name="connsiteX2" fmla="*/ 1300823 w 1546076"/>
                <a:gd name="connsiteY2" fmla="*/ 473861 h 547777"/>
                <a:gd name="connsiteX3" fmla="*/ 0 w 1546076"/>
                <a:gd name="connsiteY3" fmla="*/ 547777 h 547777"/>
                <a:gd name="connsiteX4" fmla="*/ 311437 w 1546076"/>
                <a:gd name="connsiteY4" fmla="*/ 120616 h 547777"/>
                <a:gd name="connsiteX0" fmla="*/ 454636 w 1546076"/>
                <a:gd name="connsiteY0" fmla="*/ 97957 h 547777"/>
                <a:gd name="connsiteX1" fmla="*/ 1546076 w 1546076"/>
                <a:gd name="connsiteY1" fmla="*/ 0 h 547777"/>
                <a:gd name="connsiteX2" fmla="*/ 1300823 w 1546076"/>
                <a:gd name="connsiteY2" fmla="*/ 473861 h 547777"/>
                <a:gd name="connsiteX3" fmla="*/ 0 w 1546076"/>
                <a:gd name="connsiteY3" fmla="*/ 547777 h 547777"/>
                <a:gd name="connsiteX4" fmla="*/ 454636 w 1546076"/>
                <a:gd name="connsiteY4" fmla="*/ 97957 h 547777"/>
                <a:gd name="connsiteX0" fmla="*/ 454636 w 1714392"/>
                <a:gd name="connsiteY0" fmla="*/ 100262 h 550082"/>
                <a:gd name="connsiteX1" fmla="*/ 1714392 w 1714392"/>
                <a:gd name="connsiteY1" fmla="*/ 0 h 550082"/>
                <a:gd name="connsiteX2" fmla="*/ 1300823 w 1714392"/>
                <a:gd name="connsiteY2" fmla="*/ 476166 h 550082"/>
                <a:gd name="connsiteX3" fmla="*/ 0 w 1714392"/>
                <a:gd name="connsiteY3" fmla="*/ 550082 h 550082"/>
                <a:gd name="connsiteX4" fmla="*/ 454636 w 1714392"/>
                <a:gd name="connsiteY4" fmla="*/ 100262 h 550082"/>
                <a:gd name="connsiteX0" fmla="*/ 454636 w 1908260"/>
                <a:gd name="connsiteY0" fmla="*/ 151213 h 601033"/>
                <a:gd name="connsiteX1" fmla="*/ 1908260 w 1908260"/>
                <a:gd name="connsiteY1" fmla="*/ 0 h 601033"/>
                <a:gd name="connsiteX2" fmla="*/ 1300823 w 1908260"/>
                <a:gd name="connsiteY2" fmla="*/ 527117 h 601033"/>
                <a:gd name="connsiteX3" fmla="*/ 0 w 1908260"/>
                <a:gd name="connsiteY3" fmla="*/ 601033 h 601033"/>
                <a:gd name="connsiteX4" fmla="*/ 454636 w 1908260"/>
                <a:gd name="connsiteY4" fmla="*/ 151213 h 601033"/>
                <a:gd name="connsiteX0" fmla="*/ 675642 w 1908260"/>
                <a:gd name="connsiteY0" fmla="*/ 66773 h 601033"/>
                <a:gd name="connsiteX1" fmla="*/ 1908260 w 1908260"/>
                <a:gd name="connsiteY1" fmla="*/ 0 h 601033"/>
                <a:gd name="connsiteX2" fmla="*/ 1300823 w 1908260"/>
                <a:gd name="connsiteY2" fmla="*/ 527117 h 601033"/>
                <a:gd name="connsiteX3" fmla="*/ 0 w 1908260"/>
                <a:gd name="connsiteY3" fmla="*/ 601033 h 601033"/>
                <a:gd name="connsiteX4" fmla="*/ 675642 w 1908260"/>
                <a:gd name="connsiteY4" fmla="*/ 66773 h 601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8260" h="601033">
                  <a:moveTo>
                    <a:pt x="675642" y="66773"/>
                  </a:moveTo>
                  <a:lnTo>
                    <a:pt x="1908260" y="0"/>
                  </a:lnTo>
                  <a:lnTo>
                    <a:pt x="1300823" y="527117"/>
                  </a:lnTo>
                  <a:lnTo>
                    <a:pt x="0" y="601033"/>
                  </a:lnTo>
                  <a:lnTo>
                    <a:pt x="675642" y="66773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softEdge rad="152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20D5603-F928-DA3A-0FDC-2F9C05381D10}"/>
                </a:ext>
              </a:extLst>
            </p:cNvPr>
            <p:cNvGrpSpPr/>
            <p:nvPr/>
          </p:nvGrpSpPr>
          <p:grpSpPr>
            <a:xfrm>
              <a:off x="1005508" y="3077696"/>
              <a:ext cx="1190228" cy="1733922"/>
              <a:chOff x="1691680" y="3077696"/>
              <a:chExt cx="1190228" cy="1733922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01EA28A-5127-2E1E-6649-B4802B0F77E8}"/>
                  </a:ext>
                </a:extLst>
              </p:cNvPr>
              <p:cNvSpPr/>
              <p:nvPr/>
            </p:nvSpPr>
            <p:spPr>
              <a:xfrm>
                <a:off x="1691680" y="3947522"/>
                <a:ext cx="864096" cy="864096"/>
              </a:xfrm>
              <a:prstGeom prst="rect">
                <a:avLst/>
              </a:prstGeom>
              <a:solidFill>
                <a:srgbClr val="514D7F"/>
              </a:solidFill>
              <a:ln>
                <a:noFill/>
              </a:ln>
              <a:scene3d>
                <a:camera prst="perspectiveRight">
                  <a:rot lat="598412" lon="1237643" rev="0"/>
                </a:camera>
                <a:lightRig rig="threePt" dir="t"/>
              </a:scene3d>
              <a:sp3d extrusionH="819150" prstMaterial="flat">
                <a:bevelT w="44450" h="25400"/>
                <a:extrusionClr>
                  <a:srgbClr val="4F4B7D"/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altLang="ko-KR" sz="3200" b="1" spc="50" dirty="0">
                    <a:ln w="13500">
                      <a:solidFill>
                        <a:schemeClr val="accent1">
                          <a:shade val="2500"/>
                          <a:alpha val="6500"/>
                        </a:schemeClr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innerShdw blurRad="50900" dist="38500" dir="13500000">
                        <a:srgbClr val="000000">
                          <a:alpha val="60000"/>
                        </a:srgbClr>
                      </a:innerShdw>
                    </a:effectLst>
                    <a:cs typeface="Arial" pitchFamily="34" charset="0"/>
                  </a:rPr>
                  <a:t>ΜΜ</a:t>
                </a:r>
                <a:endParaRPr lang="ko-KR" altLang="en-US" sz="54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  <a:cs typeface="Arial" pitchFamily="34" charset="0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6845172-BAD1-B742-481C-ECF5192441F8}"/>
                  </a:ext>
                </a:extLst>
              </p:cNvPr>
              <p:cNvSpPr/>
              <p:nvPr/>
            </p:nvSpPr>
            <p:spPr>
              <a:xfrm>
                <a:off x="2017812" y="3077696"/>
                <a:ext cx="864096" cy="864096"/>
              </a:xfrm>
              <a:prstGeom prst="rect">
                <a:avLst/>
              </a:prstGeom>
              <a:solidFill>
                <a:srgbClr val="8D8DA7"/>
              </a:solidFill>
              <a:ln>
                <a:solidFill>
                  <a:srgbClr val="8C8CA5"/>
                </a:solidFill>
              </a:ln>
              <a:scene3d>
                <a:camera prst="perspectiveRight">
                  <a:rot lat="300000" lon="20699968" rev="0"/>
                </a:camera>
                <a:lightRig rig="threePt" dir="t"/>
              </a:scene3d>
              <a:sp3d extrusionH="819150" contourW="12700" prstMaterial="flat">
                <a:bevelT w="44450" h="44450"/>
                <a:extrusionClr>
                  <a:srgbClr val="717199"/>
                </a:extrusionClr>
                <a:contourClr>
                  <a:srgbClr val="717199"/>
                </a:contour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4000" b="1" spc="50" dirty="0">
                    <a:ln w="13500">
                      <a:solidFill>
                        <a:schemeClr val="accent1">
                          <a:shade val="2500"/>
                          <a:alpha val="6500"/>
                        </a:schemeClr>
                      </a:solidFill>
                      <a:prstDash val="solid"/>
                    </a:ln>
                    <a:solidFill>
                      <a:schemeClr val="bg1"/>
                    </a:solidFill>
                    <a:effectLst>
                      <a:innerShdw blurRad="50900" dist="38500" dir="13500000">
                        <a:srgbClr val="000000">
                          <a:alpha val="60000"/>
                        </a:srgbClr>
                      </a:innerShdw>
                    </a:effectLst>
                    <a:cs typeface="Arial" pitchFamily="34" charset="0"/>
                  </a:rPr>
                  <a:t>BC</a:t>
                </a:r>
                <a:endParaRPr lang="ko-KR" altLang="en-US" sz="5400" b="1" spc="50" dirty="0">
                  <a:ln w="13500">
                    <a:solidFill>
                      <a:schemeClr val="accent1">
                        <a:shade val="2500"/>
                        <a:alpha val="6500"/>
                      </a:schemeClr>
                    </a:solidFill>
                    <a:prstDash val="solid"/>
                  </a:ln>
                  <a:solidFill>
                    <a:schemeClr val="bg1"/>
                  </a:solidFill>
                  <a:effectLst>
                    <a:innerShdw blurRad="50900" dist="38500" dir="13500000">
                      <a:srgbClr val="000000">
                        <a:alpha val="60000"/>
                      </a:srgbClr>
                    </a:innerShdw>
                  </a:effectLst>
                  <a:cs typeface="Arial" pitchFamily="34" charset="0"/>
                </a:endParaRPr>
              </a:p>
            </p:txBody>
          </p:sp>
        </p:grp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1FB57F5B-6AC0-9A81-6A8D-C7EE1DBE9176}"/>
              </a:ext>
            </a:extLst>
          </p:cNvPr>
          <p:cNvSpPr/>
          <p:nvPr/>
        </p:nvSpPr>
        <p:spPr>
          <a:xfrm>
            <a:off x="7567063" y="1756819"/>
            <a:ext cx="109307" cy="4378387"/>
          </a:xfrm>
          <a:prstGeom prst="rect">
            <a:avLst/>
          </a:prstGeom>
          <a:solidFill>
            <a:srgbClr val="8C8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1220511-859C-8BBE-66F1-FAF65944043A}"/>
              </a:ext>
            </a:extLst>
          </p:cNvPr>
          <p:cNvSpPr/>
          <p:nvPr/>
        </p:nvSpPr>
        <p:spPr>
          <a:xfrm>
            <a:off x="4389566" y="1759929"/>
            <a:ext cx="122094" cy="4317302"/>
          </a:xfrm>
          <a:prstGeom prst="rect">
            <a:avLst/>
          </a:prstGeom>
          <a:solidFill>
            <a:srgbClr val="504C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Chevron 78">
            <a:extLst>
              <a:ext uri="{FF2B5EF4-FFF2-40B4-BE49-F238E27FC236}">
                <a16:creationId xmlns:a16="http://schemas.microsoft.com/office/drawing/2014/main" id="{D1498B7B-74EB-5795-F8CF-319899B976C9}"/>
              </a:ext>
            </a:extLst>
          </p:cNvPr>
          <p:cNvSpPr/>
          <p:nvPr/>
        </p:nvSpPr>
        <p:spPr>
          <a:xfrm>
            <a:off x="6976464" y="2900415"/>
            <a:ext cx="292585" cy="390113"/>
          </a:xfrm>
          <a:prstGeom prst="chevron">
            <a:avLst/>
          </a:prstGeom>
          <a:solidFill>
            <a:srgbClr val="8C8C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Chevron 80">
            <a:extLst>
              <a:ext uri="{FF2B5EF4-FFF2-40B4-BE49-F238E27FC236}">
                <a16:creationId xmlns:a16="http://schemas.microsoft.com/office/drawing/2014/main" id="{6DBA3726-ADDC-4939-55D1-40B76FAE5F4B}"/>
              </a:ext>
            </a:extLst>
          </p:cNvPr>
          <p:cNvSpPr/>
          <p:nvPr/>
        </p:nvSpPr>
        <p:spPr>
          <a:xfrm rot="10800000">
            <a:off x="4730275" y="3764667"/>
            <a:ext cx="292585" cy="390113"/>
          </a:xfrm>
          <a:prstGeom prst="chevron">
            <a:avLst/>
          </a:prstGeom>
          <a:solidFill>
            <a:srgbClr val="504C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9BB6C4-0CF4-DAC2-73D0-6A1247111427}"/>
              </a:ext>
            </a:extLst>
          </p:cNvPr>
          <p:cNvSpPr txBox="1"/>
          <p:nvPr/>
        </p:nvSpPr>
        <p:spPr>
          <a:xfrm>
            <a:off x="7974384" y="1756819"/>
            <a:ext cx="319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Blockchain</a:t>
            </a:r>
            <a:endParaRPr lang="el-G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613CBF-C664-CB00-D61E-B4F19DC9686A}"/>
              </a:ext>
            </a:extLst>
          </p:cNvPr>
          <p:cNvSpPr txBox="1"/>
          <p:nvPr/>
        </p:nvSpPr>
        <p:spPr>
          <a:xfrm>
            <a:off x="7925131" y="2791850"/>
            <a:ext cx="32604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Καταμερισμός εργασίας</a:t>
            </a:r>
          </a:p>
          <a:p>
            <a:endParaRPr lang="el-GR" dirty="0"/>
          </a:p>
          <a:p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Παραγωγή μεγάλου όγκου δεδομένων</a:t>
            </a:r>
          </a:p>
          <a:p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Συνεχής έλεγχος ποιότητας δεδομένων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CFD4EE9-B761-45C7-59B4-5C86E5CD9AB7}"/>
              </a:ext>
            </a:extLst>
          </p:cNvPr>
          <p:cNvSpPr txBox="1"/>
          <p:nvPr/>
        </p:nvSpPr>
        <p:spPr>
          <a:xfrm>
            <a:off x="1126812" y="1757508"/>
            <a:ext cx="319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800" b="1" kern="1200" dirty="0">
                <a:solidFill>
                  <a:srgbClr val="FFFFFF"/>
                </a:solidFill>
                <a:effectLst/>
                <a:latin typeface="DejaVu Sans" panose="020B0603030804020204" pitchFamily="34" charset="0"/>
                <a:ea typeface="+mn-ea"/>
                <a:cs typeface="Arial" panose="020B0604020202020204" pitchFamily="34" charset="0"/>
              </a:rPr>
              <a:t>Μηχανική Μάθηση</a:t>
            </a:r>
            <a:endParaRPr lang="el-GR" dirty="0">
              <a:effectLst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C05FA7-0F41-EDAC-EF3C-C2F670735DFA}"/>
              </a:ext>
            </a:extLst>
          </p:cNvPr>
          <p:cNvSpPr txBox="1"/>
          <p:nvPr/>
        </p:nvSpPr>
        <p:spPr>
          <a:xfrm>
            <a:off x="1062157" y="2760002"/>
            <a:ext cx="32604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Πολλές και απαιτητικές πράξεις</a:t>
            </a:r>
          </a:p>
          <a:p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Απαίτηση για μεγάλο όγκο δεδομένων</a:t>
            </a:r>
          </a:p>
          <a:p>
            <a:endParaRPr lang="el-G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/>
              <a:t>Απαίτηση ποιοτικών δεδομένων</a:t>
            </a:r>
          </a:p>
        </p:txBody>
      </p:sp>
      <p:sp>
        <p:nvSpPr>
          <p:cNvPr id="23" name="Footer Placeholder 3">
            <a:extLst>
              <a:ext uri="{FF2B5EF4-FFF2-40B4-BE49-F238E27FC236}">
                <a16:creationId xmlns:a16="http://schemas.microsoft.com/office/drawing/2014/main" id="{F360CE82-4703-A2AB-2170-3FB29236E625}"/>
              </a:ext>
            </a:extLst>
          </p:cNvPr>
          <p:cNvSpPr txBox="1">
            <a:spLocks/>
          </p:cNvSpPr>
          <p:nvPr/>
        </p:nvSpPr>
        <p:spPr>
          <a:xfrm>
            <a:off x="201465" y="6331975"/>
            <a:ext cx="11705400" cy="4129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Previous slide Hash: d3fd656443cf4fdfa20e957f327870a9d82c95f6f2979df5148d6246ecf1cc57 </a:t>
            </a:r>
            <a:br>
              <a:rPr lang="en-US" sz="1000" dirty="0"/>
            </a:br>
            <a:r>
              <a:rPr lang="en-US" sz="1000" dirty="0"/>
              <a:t>Current slide Hash: af6d2dcba8c3005022e5bad98f3fbcd2908e8ac903ad43c6e184ae9edeff1421 </a:t>
            </a:r>
          </a:p>
        </p:txBody>
      </p:sp>
    </p:spTree>
    <p:extLst>
      <p:ext uri="{BB962C8B-B14F-4D97-AF65-F5344CB8AC3E}">
        <p14:creationId xmlns:p14="http://schemas.microsoft.com/office/powerpoint/2010/main" val="380403337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Custom 1">
      <a:majorFont>
        <a:latin typeface="DejaVu Sans"/>
        <a:ea typeface=""/>
        <a:cs typeface=""/>
      </a:majorFont>
      <a:minorFont>
        <a:latin typeface="DejaVu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{8570E1CA-4953-4E4E-BAB3-833D62103CA3}tf33713516_win32</Template>
  <TotalTime>2703</TotalTime>
  <Words>1268</Words>
  <Application>Microsoft Office PowerPoint</Application>
  <PresentationFormat>Widescreen</PresentationFormat>
  <Paragraphs>188</Paragraphs>
  <Slides>29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Cambria Math</vt:lpstr>
      <vt:lpstr>DejaVu Sans</vt:lpstr>
      <vt:lpstr>Symbol</vt:lpstr>
      <vt:lpstr>3DFloatVTI</vt:lpstr>
      <vt:lpstr>Αξιοποίηση  συστημάτων Blockchain  για εκπαίδευση μοντέλων μηχανικής μάθησης</vt:lpstr>
      <vt:lpstr>Εισαγωγή</vt:lpstr>
      <vt:lpstr>Περιεχόμενα</vt:lpstr>
      <vt:lpstr>1. Χρονοδιάγραμμα εργασίας</vt:lpstr>
      <vt:lpstr>Χρονοδιάγραμμα εργασίας </vt:lpstr>
      <vt:lpstr>2. Βασικές Έννοιες </vt:lpstr>
      <vt:lpstr>Blockchain </vt:lpstr>
      <vt:lpstr>Ethereum</vt:lpstr>
      <vt:lpstr>Μηχανική Μάθηση και Blockchain</vt:lpstr>
      <vt:lpstr>3. Εφαρμογή DEMOS</vt:lpstr>
      <vt:lpstr>Πρόβλημα</vt:lpstr>
      <vt:lpstr>Κεντρική ιδέα</vt:lpstr>
      <vt:lpstr>Διάγραμμα τύπων χρηστών</vt:lpstr>
      <vt:lpstr>Κόμβος - Αιτητής</vt:lpstr>
      <vt:lpstr>Κόμβος - Δωρητής</vt:lpstr>
      <vt:lpstr>Κόμβος - Αξιολογητής</vt:lpstr>
      <vt:lpstr>Μηχανισμός Κινήτρου</vt:lpstr>
      <vt:lpstr>Μοντέλο Νευρωνικού Δικτύου</vt:lpstr>
      <vt:lpstr>Υλοποίηση</vt:lpstr>
      <vt:lpstr>4. Παρουσίαση  εφαρμογής</vt:lpstr>
      <vt:lpstr>PowerPoint Presentation</vt:lpstr>
      <vt:lpstr>5. Συμπεράσματα</vt:lpstr>
      <vt:lpstr>Ενδεικτικά αποτελέσματα (1)</vt:lpstr>
      <vt:lpstr>Ενδεικτικά αποτελέσματα (2)</vt:lpstr>
      <vt:lpstr>Συμπεράσματα</vt:lpstr>
      <vt:lpstr>Πλεονεκτήματα κατανεμημένου συστήματος</vt:lpstr>
      <vt:lpstr>Πλεονεκτήματα Blockchain</vt:lpstr>
      <vt:lpstr>PowerPoint Presentation</vt:lpstr>
      <vt:lpstr>Σας ευχαριστώ  για την προσοχή σας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DEMETRIS KYRIACOU</dc:creator>
  <cp:lastModifiedBy>DEMETRIS KYRIACOU</cp:lastModifiedBy>
  <cp:revision>38</cp:revision>
  <dcterms:created xsi:type="dcterms:W3CDTF">2022-07-01T16:01:18Z</dcterms:created>
  <dcterms:modified xsi:type="dcterms:W3CDTF">2022-07-07T09:51:19Z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